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8" r:id="rId5"/>
    <p:sldId id="265" r:id="rId6"/>
    <p:sldId id="264" r:id="rId7"/>
    <p:sldId id="259" r:id="rId8"/>
    <p:sldId id="263" r:id="rId9"/>
    <p:sldId id="260" r:id="rId10"/>
    <p:sldId id="271" r:id="rId11"/>
    <p:sldId id="261" r:id="rId12"/>
    <p:sldId id="262" r:id="rId13"/>
    <p:sldId id="267" r:id="rId14"/>
    <p:sldId id="266" r:id="rId15"/>
    <p:sldId id="268" r:id="rId16"/>
    <p:sldId id="274" r:id="rId17"/>
    <p:sldId id="269" r:id="rId18"/>
    <p:sldId id="273" r:id="rId19"/>
    <p:sldId id="270"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112" d="100"/>
          <a:sy n="112" d="100"/>
        </p:scale>
        <p:origin x="3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C815F-B953-4751-9818-3AA30905C50C}"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244290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C815F-B953-4751-9818-3AA30905C50C}"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2537150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C815F-B953-4751-9818-3AA30905C50C}"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416047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C815F-B953-4751-9818-3AA30905C50C}"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320211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2C815F-B953-4751-9818-3AA30905C50C}" type="datetimeFigureOut">
              <a:rPr lang="en-GB" smtClean="0"/>
              <a:t>05/12/2022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3549985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2C815F-B953-4751-9818-3AA30905C50C}"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327071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2C815F-B953-4751-9818-3AA30905C50C}" type="datetimeFigureOut">
              <a:rPr lang="en-GB" smtClean="0"/>
              <a:t>05/12/2022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2592557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2C815F-B953-4751-9818-3AA30905C50C}" type="datetimeFigureOut">
              <a:rPr lang="en-GB" smtClean="0"/>
              <a:t>05/12/2022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311927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C815F-B953-4751-9818-3AA30905C50C}" type="datetimeFigureOut">
              <a:rPr lang="en-GB" smtClean="0"/>
              <a:t>05/12/2022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198922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2C815F-B953-4751-9818-3AA30905C50C}"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97074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2C815F-B953-4751-9818-3AA30905C50C}" type="datetimeFigureOut">
              <a:rPr lang="en-GB" smtClean="0"/>
              <a:t>05/12/2022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8A7BF6-C5BE-493C-99B5-70B208838D31}" type="slidenum">
              <a:rPr lang="en-GB" smtClean="0"/>
              <a:t>‹#›</a:t>
            </a:fld>
            <a:endParaRPr lang="en-GB"/>
          </a:p>
        </p:txBody>
      </p:sp>
    </p:spTree>
    <p:extLst>
      <p:ext uri="{BB962C8B-B14F-4D97-AF65-F5344CB8AC3E}">
        <p14:creationId xmlns:p14="http://schemas.microsoft.com/office/powerpoint/2010/main" val="118231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C815F-B953-4751-9818-3AA30905C50C}" type="datetimeFigureOut">
              <a:rPr lang="en-GB" smtClean="0"/>
              <a:t>05/12/2022</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A7BF6-C5BE-493C-99B5-70B208838D31}" type="slidenum">
              <a:rPr lang="en-GB" smtClean="0"/>
              <a:t>‹#›</a:t>
            </a:fld>
            <a:endParaRPr lang="en-GB"/>
          </a:p>
        </p:txBody>
      </p:sp>
    </p:spTree>
    <p:extLst>
      <p:ext uri="{BB962C8B-B14F-4D97-AF65-F5344CB8AC3E}">
        <p14:creationId xmlns:p14="http://schemas.microsoft.com/office/powerpoint/2010/main" val="482233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ukmars.org/projects/ukmarsbot/developer-notes/serial-over-bluetoot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2_y_m9rVgtE&amp;t=153s" TargetMode="External"/><Relationship Id="rId2" Type="http://schemas.openxmlformats.org/officeDocument/2006/relationships/hyperlink" Target="http://ai2.appinventor.mit.edu/reference/components/userinterfac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ppinventor.mit.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AEF2-4F46-41E0-9F5A-DC37888DDDE3}"/>
              </a:ext>
            </a:extLst>
          </p:cNvPr>
          <p:cNvSpPr>
            <a:spLocks noGrp="1"/>
          </p:cNvSpPr>
          <p:nvPr>
            <p:ph type="ctrTitle"/>
          </p:nvPr>
        </p:nvSpPr>
        <p:spPr>
          <a:xfrm>
            <a:off x="742950" y="1122363"/>
            <a:ext cx="8420100" cy="1655762"/>
          </a:xfrm>
        </p:spPr>
        <p:txBody>
          <a:bodyPr>
            <a:normAutofit fontScale="90000"/>
          </a:bodyPr>
          <a:lstStyle/>
          <a:p>
            <a:r>
              <a:rPr lang="en-GB" dirty="0"/>
              <a:t>Controlling your UKMARSBOT from your Android phone</a:t>
            </a:r>
          </a:p>
        </p:txBody>
      </p:sp>
      <p:sp>
        <p:nvSpPr>
          <p:cNvPr id="3" name="Subtitle 2">
            <a:extLst>
              <a:ext uri="{FF2B5EF4-FFF2-40B4-BE49-F238E27FC236}">
                <a16:creationId xmlns:a16="http://schemas.microsoft.com/office/drawing/2014/main" id="{7E6B0C5F-E00D-4383-98C7-A79E691D728C}"/>
              </a:ext>
            </a:extLst>
          </p:cNvPr>
          <p:cNvSpPr>
            <a:spLocks noGrp="1"/>
          </p:cNvSpPr>
          <p:nvPr>
            <p:ph type="subTitle" idx="1"/>
          </p:nvPr>
        </p:nvSpPr>
        <p:spPr/>
        <p:txBody>
          <a:bodyPr>
            <a:normAutofit/>
          </a:bodyPr>
          <a:lstStyle/>
          <a:p>
            <a:r>
              <a:rPr lang="en-GB" sz="2800" dirty="0"/>
              <a:t>David Hannaford</a:t>
            </a:r>
          </a:p>
          <a:p>
            <a:r>
              <a:rPr lang="en-GB" sz="2800"/>
              <a:t>Updated Dec 2022</a:t>
            </a:r>
            <a:endParaRPr lang="en-GB" sz="2800" dirty="0"/>
          </a:p>
          <a:p>
            <a:endParaRPr lang="en-GB" sz="2800" dirty="0"/>
          </a:p>
        </p:txBody>
      </p:sp>
    </p:spTree>
    <p:extLst>
      <p:ext uri="{BB962C8B-B14F-4D97-AF65-F5344CB8AC3E}">
        <p14:creationId xmlns:p14="http://schemas.microsoft.com/office/powerpoint/2010/main" val="348992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C7EF7-AF26-4121-84F5-D6147754D18C}"/>
              </a:ext>
            </a:extLst>
          </p:cNvPr>
          <p:cNvSpPr>
            <a:spLocks noGrp="1"/>
          </p:cNvSpPr>
          <p:nvPr>
            <p:ph type="title"/>
          </p:nvPr>
        </p:nvSpPr>
        <p:spPr>
          <a:xfrm>
            <a:off x="681038" y="198873"/>
            <a:ext cx="8543925" cy="650873"/>
          </a:xfrm>
        </p:spPr>
        <p:txBody>
          <a:bodyPr>
            <a:normAutofit fontScale="90000"/>
          </a:bodyPr>
          <a:lstStyle/>
          <a:p>
            <a:r>
              <a:rPr lang="en-GB" dirty="0"/>
              <a:t>Saving your Android app</a:t>
            </a:r>
          </a:p>
        </p:txBody>
      </p:sp>
      <p:sp>
        <p:nvSpPr>
          <p:cNvPr id="3" name="Content Placeholder 2">
            <a:extLst>
              <a:ext uri="{FF2B5EF4-FFF2-40B4-BE49-F238E27FC236}">
                <a16:creationId xmlns:a16="http://schemas.microsoft.com/office/drawing/2014/main" id="{673C4249-85E9-4D8B-9750-3DF10CE77A8E}"/>
              </a:ext>
            </a:extLst>
          </p:cNvPr>
          <p:cNvSpPr>
            <a:spLocks noGrp="1"/>
          </p:cNvSpPr>
          <p:nvPr>
            <p:ph idx="1"/>
          </p:nvPr>
        </p:nvSpPr>
        <p:spPr>
          <a:xfrm>
            <a:off x="681038" y="1016001"/>
            <a:ext cx="8860126" cy="1554884"/>
          </a:xfrm>
        </p:spPr>
        <p:txBody>
          <a:bodyPr>
            <a:normAutofit fontScale="77500" lnSpcReduction="20000"/>
          </a:bodyPr>
          <a:lstStyle/>
          <a:p>
            <a:r>
              <a:rPr lang="en-GB" dirty="0"/>
              <a:t>Projects are normally stored against your log in in the cloud</a:t>
            </a:r>
          </a:p>
          <a:p>
            <a:r>
              <a:rPr lang="en-GB" dirty="0"/>
              <a:t>You can also save them to your PC  by clicking on My Projects/ Export selected project(.</a:t>
            </a:r>
            <a:r>
              <a:rPr lang="en-GB" dirty="0" err="1"/>
              <a:t>aia</a:t>
            </a:r>
            <a:r>
              <a:rPr lang="en-GB" dirty="0"/>
              <a:t>) to my computer as shown below</a:t>
            </a:r>
          </a:p>
          <a:p>
            <a:r>
              <a:rPr lang="en-GB" dirty="0"/>
              <a:t>You can load up a .</a:t>
            </a:r>
            <a:r>
              <a:rPr lang="en-GB" dirty="0" err="1"/>
              <a:t>aia</a:t>
            </a:r>
            <a:r>
              <a:rPr lang="en-GB" dirty="0"/>
              <a:t> file from your computer using the import feature on the same menu</a:t>
            </a:r>
          </a:p>
          <a:p>
            <a:endParaRPr lang="en-GB" dirty="0"/>
          </a:p>
        </p:txBody>
      </p:sp>
      <p:pic>
        <p:nvPicPr>
          <p:cNvPr id="5" name="Picture 4">
            <a:extLst>
              <a:ext uri="{FF2B5EF4-FFF2-40B4-BE49-F238E27FC236}">
                <a16:creationId xmlns:a16="http://schemas.microsoft.com/office/drawing/2014/main" id="{F4772A19-2E61-4DB5-A56D-600E8AB7C5AE}"/>
              </a:ext>
            </a:extLst>
          </p:cNvPr>
          <p:cNvPicPr>
            <a:picLocks noChangeAspect="1"/>
          </p:cNvPicPr>
          <p:nvPr/>
        </p:nvPicPr>
        <p:blipFill>
          <a:blip r:embed="rId2"/>
          <a:stretch>
            <a:fillRect/>
          </a:stretch>
        </p:blipFill>
        <p:spPr>
          <a:xfrm>
            <a:off x="1707861" y="2570884"/>
            <a:ext cx="5695950" cy="4210050"/>
          </a:xfrm>
          <a:prstGeom prst="rect">
            <a:avLst/>
          </a:prstGeom>
        </p:spPr>
      </p:pic>
    </p:spTree>
    <p:extLst>
      <p:ext uri="{BB962C8B-B14F-4D97-AF65-F5344CB8AC3E}">
        <p14:creationId xmlns:p14="http://schemas.microsoft.com/office/powerpoint/2010/main" val="345091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5B8B-4DD8-4E8C-8914-A8C2FCDBCCAC}"/>
              </a:ext>
            </a:extLst>
          </p:cNvPr>
          <p:cNvSpPr>
            <a:spLocks noGrp="1"/>
          </p:cNvSpPr>
          <p:nvPr>
            <p:ph type="title"/>
          </p:nvPr>
        </p:nvSpPr>
        <p:spPr>
          <a:xfrm>
            <a:off x="681038" y="365128"/>
            <a:ext cx="8543925" cy="826364"/>
          </a:xfrm>
        </p:spPr>
        <p:txBody>
          <a:bodyPr/>
          <a:lstStyle/>
          <a:p>
            <a:r>
              <a:rPr lang="en-GB" dirty="0"/>
              <a:t>Building the app for your phone</a:t>
            </a:r>
          </a:p>
        </p:txBody>
      </p:sp>
      <p:sp>
        <p:nvSpPr>
          <p:cNvPr id="3" name="Content Placeholder 2">
            <a:extLst>
              <a:ext uri="{FF2B5EF4-FFF2-40B4-BE49-F238E27FC236}">
                <a16:creationId xmlns:a16="http://schemas.microsoft.com/office/drawing/2014/main" id="{1709DE94-ECE0-451F-9C78-452B8B5A2FF4}"/>
              </a:ext>
            </a:extLst>
          </p:cNvPr>
          <p:cNvSpPr>
            <a:spLocks noGrp="1"/>
          </p:cNvSpPr>
          <p:nvPr>
            <p:ph idx="1"/>
          </p:nvPr>
        </p:nvSpPr>
        <p:spPr>
          <a:xfrm>
            <a:off x="681038" y="1123662"/>
            <a:ext cx="7936490" cy="733713"/>
          </a:xfrm>
        </p:spPr>
        <p:txBody>
          <a:bodyPr>
            <a:noAutofit/>
          </a:bodyPr>
          <a:lstStyle/>
          <a:p>
            <a:r>
              <a:rPr lang="en-GB" sz="2400" dirty="0"/>
              <a:t>Click on the Build button and select Android app (</a:t>
            </a:r>
            <a:r>
              <a:rPr lang="en-GB" sz="2400" dirty="0" err="1"/>
              <a:t>apk</a:t>
            </a:r>
            <a:r>
              <a:rPr lang="en-GB" sz="2400" dirty="0"/>
              <a:t>) from the dropdown and wait for the build to complete</a:t>
            </a:r>
          </a:p>
        </p:txBody>
      </p:sp>
      <p:pic>
        <p:nvPicPr>
          <p:cNvPr id="5" name="Picture 4">
            <a:extLst>
              <a:ext uri="{FF2B5EF4-FFF2-40B4-BE49-F238E27FC236}">
                <a16:creationId xmlns:a16="http://schemas.microsoft.com/office/drawing/2014/main" id="{48ACEFC2-9FA4-4306-AC92-64922A557EF2}"/>
              </a:ext>
            </a:extLst>
          </p:cNvPr>
          <p:cNvPicPr>
            <a:picLocks noChangeAspect="1"/>
          </p:cNvPicPr>
          <p:nvPr/>
        </p:nvPicPr>
        <p:blipFill>
          <a:blip r:embed="rId2"/>
          <a:stretch>
            <a:fillRect/>
          </a:stretch>
        </p:blipFill>
        <p:spPr>
          <a:xfrm>
            <a:off x="1016578" y="1857375"/>
            <a:ext cx="7600950" cy="1571625"/>
          </a:xfrm>
          <a:prstGeom prst="rect">
            <a:avLst/>
          </a:prstGeom>
        </p:spPr>
      </p:pic>
      <p:pic>
        <p:nvPicPr>
          <p:cNvPr id="7" name="Picture 6">
            <a:extLst>
              <a:ext uri="{FF2B5EF4-FFF2-40B4-BE49-F238E27FC236}">
                <a16:creationId xmlns:a16="http://schemas.microsoft.com/office/drawing/2014/main" id="{1AE774B8-D1D4-4348-969B-832EC903E708}"/>
              </a:ext>
            </a:extLst>
          </p:cNvPr>
          <p:cNvPicPr>
            <a:picLocks noChangeAspect="1"/>
          </p:cNvPicPr>
          <p:nvPr/>
        </p:nvPicPr>
        <p:blipFill>
          <a:blip r:embed="rId3"/>
          <a:stretch>
            <a:fillRect/>
          </a:stretch>
        </p:blipFill>
        <p:spPr>
          <a:xfrm>
            <a:off x="2348995" y="3266210"/>
            <a:ext cx="4600575" cy="3429000"/>
          </a:xfrm>
          <a:prstGeom prst="rect">
            <a:avLst/>
          </a:prstGeom>
        </p:spPr>
      </p:pic>
      <p:sp>
        <p:nvSpPr>
          <p:cNvPr id="8" name="TextBox 7">
            <a:extLst>
              <a:ext uri="{FF2B5EF4-FFF2-40B4-BE49-F238E27FC236}">
                <a16:creationId xmlns:a16="http://schemas.microsoft.com/office/drawing/2014/main" id="{42DADC31-6F8A-4A0F-9782-78F8014DC1CE}"/>
              </a:ext>
            </a:extLst>
          </p:cNvPr>
          <p:cNvSpPr txBox="1"/>
          <p:nvPr/>
        </p:nvSpPr>
        <p:spPr>
          <a:xfrm>
            <a:off x="427831" y="4053005"/>
            <a:ext cx="1921164" cy="1569660"/>
          </a:xfrm>
          <a:prstGeom prst="rect">
            <a:avLst/>
          </a:prstGeom>
          <a:noFill/>
        </p:spPr>
        <p:txBody>
          <a:bodyPr wrap="square" rtlCol="0">
            <a:spAutoFit/>
          </a:bodyPr>
          <a:lstStyle/>
          <a:p>
            <a:r>
              <a:rPr lang="en-GB" sz="2400" dirty="0"/>
              <a:t>When complete, this screen will appear</a:t>
            </a:r>
          </a:p>
        </p:txBody>
      </p:sp>
    </p:spTree>
    <p:extLst>
      <p:ext uri="{BB962C8B-B14F-4D97-AF65-F5344CB8AC3E}">
        <p14:creationId xmlns:p14="http://schemas.microsoft.com/office/powerpoint/2010/main" val="338583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8029-6486-4D1B-837F-F617BB32FA91}"/>
              </a:ext>
            </a:extLst>
          </p:cNvPr>
          <p:cNvSpPr>
            <a:spLocks noGrp="1"/>
          </p:cNvSpPr>
          <p:nvPr>
            <p:ph type="title"/>
          </p:nvPr>
        </p:nvSpPr>
        <p:spPr>
          <a:xfrm>
            <a:off x="681038" y="365127"/>
            <a:ext cx="8543925" cy="798655"/>
          </a:xfrm>
        </p:spPr>
        <p:txBody>
          <a:bodyPr/>
          <a:lstStyle/>
          <a:p>
            <a:r>
              <a:rPr lang="en-GB" dirty="0"/>
              <a:t>Putting the app on your phone</a:t>
            </a:r>
          </a:p>
        </p:txBody>
      </p:sp>
      <p:sp>
        <p:nvSpPr>
          <p:cNvPr id="3" name="Content Placeholder 2">
            <a:extLst>
              <a:ext uri="{FF2B5EF4-FFF2-40B4-BE49-F238E27FC236}">
                <a16:creationId xmlns:a16="http://schemas.microsoft.com/office/drawing/2014/main" id="{81CE6CD1-B9CB-4A45-9E4C-EA11073543ED}"/>
              </a:ext>
            </a:extLst>
          </p:cNvPr>
          <p:cNvSpPr>
            <a:spLocks noGrp="1"/>
          </p:cNvSpPr>
          <p:nvPr>
            <p:ph idx="1"/>
          </p:nvPr>
        </p:nvSpPr>
        <p:spPr>
          <a:xfrm>
            <a:off x="681037" y="1320800"/>
            <a:ext cx="7548563" cy="591127"/>
          </a:xfrm>
        </p:spPr>
        <p:txBody>
          <a:bodyPr/>
          <a:lstStyle/>
          <a:p>
            <a:pPr marL="0" indent="0">
              <a:buNone/>
            </a:pPr>
            <a:r>
              <a:rPr lang="en-GB" dirty="0"/>
              <a:t>On your phone open your MIT AI2 Companion app</a:t>
            </a:r>
          </a:p>
          <a:p>
            <a:endParaRPr lang="en-GB" dirty="0"/>
          </a:p>
        </p:txBody>
      </p:sp>
      <p:pic>
        <p:nvPicPr>
          <p:cNvPr id="5" name="Picture 4">
            <a:extLst>
              <a:ext uri="{FF2B5EF4-FFF2-40B4-BE49-F238E27FC236}">
                <a16:creationId xmlns:a16="http://schemas.microsoft.com/office/drawing/2014/main" id="{B4AB5092-43D3-49DC-9BF4-3CA1699699E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34000"/>
                    </a14:imgEffect>
                  </a14:imgLayer>
                </a14:imgProps>
              </a:ext>
            </a:extLst>
          </a:blip>
          <a:stretch>
            <a:fillRect/>
          </a:stretch>
        </p:blipFill>
        <p:spPr>
          <a:xfrm rot="5400000">
            <a:off x="628866" y="2121116"/>
            <a:ext cx="4312803" cy="4208461"/>
          </a:xfrm>
          <a:prstGeom prst="rect">
            <a:avLst/>
          </a:prstGeom>
        </p:spPr>
      </p:pic>
      <p:sp>
        <p:nvSpPr>
          <p:cNvPr id="6" name="TextBox 5">
            <a:extLst>
              <a:ext uri="{FF2B5EF4-FFF2-40B4-BE49-F238E27FC236}">
                <a16:creationId xmlns:a16="http://schemas.microsoft.com/office/drawing/2014/main" id="{F2CF8210-E9C5-4EA0-B4E6-4139089EB1F5}"/>
              </a:ext>
            </a:extLst>
          </p:cNvPr>
          <p:cNvSpPr txBox="1"/>
          <p:nvPr/>
        </p:nvSpPr>
        <p:spPr>
          <a:xfrm>
            <a:off x="5016504" y="1911927"/>
            <a:ext cx="4774041" cy="2554545"/>
          </a:xfrm>
          <a:prstGeom prst="rect">
            <a:avLst/>
          </a:prstGeom>
          <a:noFill/>
        </p:spPr>
        <p:txBody>
          <a:bodyPr wrap="square" rtlCol="0">
            <a:spAutoFit/>
          </a:bodyPr>
          <a:lstStyle/>
          <a:p>
            <a:r>
              <a:rPr lang="en-GB" sz="2000" dirty="0"/>
              <a:t>Tap on “scan QR code” on your phone then point it at the QR code on the build screen on your PC (enabling the app to use your camera if needed).</a:t>
            </a:r>
          </a:p>
          <a:p>
            <a:endParaRPr lang="en-GB" sz="2000" dirty="0"/>
          </a:p>
          <a:p>
            <a:r>
              <a:rPr lang="en-GB" sz="2000" dirty="0"/>
              <a:t>When it recognises the QR code you should get one or two messages asking you if you want to download the file. </a:t>
            </a:r>
          </a:p>
        </p:txBody>
      </p:sp>
      <p:pic>
        <p:nvPicPr>
          <p:cNvPr id="10" name="Picture 9">
            <a:extLst>
              <a:ext uri="{FF2B5EF4-FFF2-40B4-BE49-F238E27FC236}">
                <a16:creationId xmlns:a16="http://schemas.microsoft.com/office/drawing/2014/main" id="{4281F3E3-35BB-488A-9992-FC6131CB9695}"/>
              </a:ext>
            </a:extLst>
          </p:cNvPr>
          <p:cNvPicPr>
            <a:picLocks noChangeAspect="1"/>
          </p:cNvPicPr>
          <p:nvPr/>
        </p:nvPicPr>
        <p:blipFill>
          <a:blip r:embed="rId4"/>
          <a:stretch>
            <a:fillRect/>
          </a:stretch>
        </p:blipFill>
        <p:spPr>
          <a:xfrm>
            <a:off x="7692738" y="4641274"/>
            <a:ext cx="1532225" cy="1595122"/>
          </a:xfrm>
          <a:prstGeom prst="rect">
            <a:avLst/>
          </a:prstGeom>
        </p:spPr>
      </p:pic>
      <p:sp>
        <p:nvSpPr>
          <p:cNvPr id="12" name="TextBox 11">
            <a:extLst>
              <a:ext uri="{FF2B5EF4-FFF2-40B4-BE49-F238E27FC236}">
                <a16:creationId xmlns:a16="http://schemas.microsoft.com/office/drawing/2014/main" id="{78CE835C-2129-44AA-9109-D29BF42C4487}"/>
              </a:ext>
            </a:extLst>
          </p:cNvPr>
          <p:cNvSpPr txBox="1"/>
          <p:nvPr/>
        </p:nvSpPr>
        <p:spPr>
          <a:xfrm>
            <a:off x="4953000" y="4641274"/>
            <a:ext cx="2519217" cy="1631216"/>
          </a:xfrm>
          <a:prstGeom prst="rect">
            <a:avLst/>
          </a:prstGeom>
          <a:noFill/>
        </p:spPr>
        <p:txBody>
          <a:bodyPr wrap="square">
            <a:spAutoFit/>
          </a:bodyPr>
          <a:lstStyle/>
          <a:p>
            <a:r>
              <a:rPr lang="en-GB" sz="2000" dirty="0"/>
              <a:t>Confirm these and it will install the app on your phone and create a new icon for it looking like this</a:t>
            </a:r>
          </a:p>
        </p:txBody>
      </p:sp>
    </p:spTree>
    <p:extLst>
      <p:ext uri="{BB962C8B-B14F-4D97-AF65-F5344CB8AC3E}">
        <p14:creationId xmlns:p14="http://schemas.microsoft.com/office/powerpoint/2010/main" val="407109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9D18-3D70-455E-BB1C-3167096B78FE}"/>
              </a:ext>
            </a:extLst>
          </p:cNvPr>
          <p:cNvSpPr>
            <a:spLocks noGrp="1"/>
          </p:cNvSpPr>
          <p:nvPr>
            <p:ph type="title"/>
          </p:nvPr>
        </p:nvSpPr>
        <p:spPr>
          <a:xfrm>
            <a:off x="681038" y="365127"/>
            <a:ext cx="8543925" cy="540037"/>
          </a:xfrm>
        </p:spPr>
        <p:txBody>
          <a:bodyPr>
            <a:normAutofit fontScale="90000"/>
          </a:bodyPr>
          <a:lstStyle/>
          <a:p>
            <a:r>
              <a:rPr lang="en-GB" dirty="0"/>
              <a:t>Now for the Arduino Nano code – page1</a:t>
            </a:r>
          </a:p>
        </p:txBody>
      </p:sp>
      <p:sp>
        <p:nvSpPr>
          <p:cNvPr id="3" name="Content Placeholder 2">
            <a:extLst>
              <a:ext uri="{FF2B5EF4-FFF2-40B4-BE49-F238E27FC236}">
                <a16:creationId xmlns:a16="http://schemas.microsoft.com/office/drawing/2014/main" id="{F96F0467-B965-44EC-86FD-CA15F7910DD5}"/>
              </a:ext>
            </a:extLst>
          </p:cNvPr>
          <p:cNvSpPr>
            <a:spLocks noGrp="1"/>
          </p:cNvSpPr>
          <p:nvPr>
            <p:ph idx="1"/>
          </p:nvPr>
        </p:nvSpPr>
        <p:spPr>
          <a:xfrm>
            <a:off x="560965" y="1985818"/>
            <a:ext cx="9072562" cy="4701309"/>
          </a:xfrm>
        </p:spPr>
        <p:txBody>
          <a:bodyPr>
            <a:normAutofit/>
          </a:bodyPr>
          <a:lstStyle/>
          <a:p>
            <a:pPr marL="0" indent="0">
              <a:buNone/>
            </a:pPr>
            <a:r>
              <a:rPr lang="en-GB" dirty="0"/>
              <a:t>void </a:t>
            </a:r>
            <a:r>
              <a:rPr lang="en-GB" dirty="0" err="1"/>
              <a:t>bluetooth</a:t>
            </a:r>
            <a:r>
              <a:rPr lang="en-GB" dirty="0"/>
              <a:t>(){ </a:t>
            </a:r>
          </a:p>
          <a:p>
            <a:pPr marL="0" indent="0">
              <a:buNone/>
            </a:pPr>
            <a:r>
              <a:rPr lang="en-GB" dirty="0"/>
              <a:t>  digitalWrite(LED13, LOW);</a:t>
            </a:r>
          </a:p>
          <a:p>
            <a:pPr marL="0" indent="0">
              <a:buNone/>
            </a:pPr>
            <a:r>
              <a:rPr lang="en-GB" dirty="0"/>
              <a:t>  while (true)</a:t>
            </a:r>
          </a:p>
          <a:p>
            <a:pPr marL="0" indent="0">
              <a:buNone/>
            </a:pPr>
            <a:r>
              <a:rPr lang="en-GB" dirty="0"/>
              <a:t>    {delay (30);  </a:t>
            </a:r>
          </a:p>
          <a:p>
            <a:pPr marL="0" indent="0">
              <a:buNone/>
            </a:pPr>
            <a:r>
              <a:rPr lang="en-GB" dirty="0"/>
              <a:t>    </a:t>
            </a:r>
            <a:r>
              <a:rPr lang="en-GB" dirty="0" err="1"/>
              <a:t>Serial.write</a:t>
            </a:r>
            <a:r>
              <a:rPr lang="en-GB" dirty="0"/>
              <a:t>("app start");</a:t>
            </a:r>
          </a:p>
          <a:p>
            <a:pPr marL="0" indent="0">
              <a:buNone/>
            </a:pPr>
            <a:r>
              <a:rPr lang="en-GB" dirty="0"/>
              <a:t>    String t; // empty string to store messages from Android</a:t>
            </a:r>
          </a:p>
          <a:p>
            <a:pPr marL="0" indent="0">
              <a:buNone/>
            </a:pPr>
            <a:r>
              <a:rPr lang="en-GB" dirty="0"/>
              <a:t>    while (</a:t>
            </a:r>
            <a:r>
              <a:rPr lang="en-GB" dirty="0" err="1"/>
              <a:t>Serial.available</a:t>
            </a:r>
            <a:r>
              <a:rPr lang="en-GB" dirty="0"/>
              <a:t>()) {</a:t>
            </a:r>
          </a:p>
          <a:p>
            <a:pPr marL="0" indent="0">
              <a:buNone/>
            </a:pPr>
            <a:r>
              <a:rPr lang="en-GB" dirty="0"/>
              <a:t>      t += (char)</a:t>
            </a:r>
            <a:r>
              <a:rPr lang="en-GB" dirty="0" err="1"/>
              <a:t>Serial.read</a:t>
            </a:r>
            <a:r>
              <a:rPr lang="en-GB" dirty="0"/>
              <a:t>();</a:t>
            </a:r>
          </a:p>
          <a:p>
            <a:pPr marL="0" indent="0">
              <a:buNone/>
            </a:pPr>
            <a:r>
              <a:rPr lang="en-GB" dirty="0"/>
              <a:t>      }</a:t>
            </a:r>
          </a:p>
        </p:txBody>
      </p:sp>
      <p:sp>
        <p:nvSpPr>
          <p:cNvPr id="4" name="TextBox 3">
            <a:extLst>
              <a:ext uri="{FF2B5EF4-FFF2-40B4-BE49-F238E27FC236}">
                <a16:creationId xmlns:a16="http://schemas.microsoft.com/office/drawing/2014/main" id="{11732E1E-EDEF-4F57-9B36-6AA4F1AD5273}"/>
              </a:ext>
            </a:extLst>
          </p:cNvPr>
          <p:cNvSpPr txBox="1"/>
          <p:nvPr/>
        </p:nvSpPr>
        <p:spPr>
          <a:xfrm>
            <a:off x="560965" y="1183881"/>
            <a:ext cx="8259762" cy="523220"/>
          </a:xfrm>
          <a:prstGeom prst="rect">
            <a:avLst/>
          </a:prstGeom>
          <a:noFill/>
        </p:spPr>
        <p:txBody>
          <a:bodyPr wrap="square" rtlCol="0">
            <a:spAutoFit/>
          </a:bodyPr>
          <a:lstStyle/>
          <a:p>
            <a:r>
              <a:rPr lang="en-GB" sz="2800" dirty="0" err="1"/>
              <a:t>Serial.begin</a:t>
            </a:r>
            <a:r>
              <a:rPr lang="en-GB" sz="2800" dirty="0"/>
              <a:t>(9600); // in Setup section of sketch</a:t>
            </a:r>
          </a:p>
        </p:txBody>
      </p:sp>
      <p:sp>
        <p:nvSpPr>
          <p:cNvPr id="5" name="TextBox 4">
            <a:extLst>
              <a:ext uri="{FF2B5EF4-FFF2-40B4-BE49-F238E27FC236}">
                <a16:creationId xmlns:a16="http://schemas.microsoft.com/office/drawing/2014/main" id="{1CBB258E-BB00-4C7B-B11D-A172F9A56A92}"/>
              </a:ext>
            </a:extLst>
          </p:cNvPr>
          <p:cNvSpPr txBox="1"/>
          <p:nvPr/>
        </p:nvSpPr>
        <p:spPr>
          <a:xfrm>
            <a:off x="6010276" y="2318326"/>
            <a:ext cx="3623252" cy="1569660"/>
          </a:xfrm>
          <a:prstGeom prst="rect">
            <a:avLst/>
          </a:prstGeom>
          <a:noFill/>
          <a:ln w="12700">
            <a:solidFill>
              <a:schemeClr val="accent1">
                <a:shade val="50000"/>
              </a:schemeClr>
            </a:solidFill>
          </a:ln>
        </p:spPr>
        <p:txBody>
          <a:bodyPr wrap="square" rtlCol="0">
            <a:spAutoFit/>
          </a:bodyPr>
          <a:lstStyle/>
          <a:p>
            <a:r>
              <a:rPr lang="en-GB" sz="2400" dirty="0"/>
              <a:t>This example receives ON or OFF message from the phone and switches the LED on or off on pin 13</a:t>
            </a:r>
          </a:p>
        </p:txBody>
      </p:sp>
    </p:spTree>
    <p:extLst>
      <p:ext uri="{BB962C8B-B14F-4D97-AF65-F5344CB8AC3E}">
        <p14:creationId xmlns:p14="http://schemas.microsoft.com/office/powerpoint/2010/main" val="319752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107F-E9F5-4CB8-9F8F-93841274DCB0}"/>
              </a:ext>
            </a:extLst>
          </p:cNvPr>
          <p:cNvSpPr>
            <a:spLocks noGrp="1"/>
          </p:cNvSpPr>
          <p:nvPr>
            <p:ph type="title"/>
          </p:nvPr>
        </p:nvSpPr>
        <p:spPr>
          <a:xfrm>
            <a:off x="681038" y="365127"/>
            <a:ext cx="8543925" cy="900255"/>
          </a:xfrm>
        </p:spPr>
        <p:txBody>
          <a:bodyPr>
            <a:normAutofit fontScale="90000"/>
          </a:bodyPr>
          <a:lstStyle/>
          <a:p>
            <a:r>
              <a:rPr lang="en-GB" dirty="0"/>
              <a:t>Now for the Arduino Nano code – page2</a:t>
            </a:r>
          </a:p>
        </p:txBody>
      </p:sp>
      <p:sp>
        <p:nvSpPr>
          <p:cNvPr id="3" name="Content Placeholder 2">
            <a:extLst>
              <a:ext uri="{FF2B5EF4-FFF2-40B4-BE49-F238E27FC236}">
                <a16:creationId xmlns:a16="http://schemas.microsoft.com/office/drawing/2014/main" id="{311DE806-2156-42D0-8861-0AD78EE2315A}"/>
              </a:ext>
            </a:extLst>
          </p:cNvPr>
          <p:cNvSpPr>
            <a:spLocks noGrp="1"/>
          </p:cNvSpPr>
          <p:nvPr>
            <p:ph idx="1"/>
          </p:nvPr>
        </p:nvSpPr>
        <p:spPr>
          <a:xfrm>
            <a:off x="681037" y="1391516"/>
            <a:ext cx="8543925" cy="5323320"/>
          </a:xfrm>
        </p:spPr>
        <p:txBody>
          <a:bodyPr>
            <a:normAutofit fontScale="92500" lnSpcReduction="10000"/>
          </a:bodyPr>
          <a:lstStyle/>
          <a:p>
            <a:pPr marL="0" indent="0">
              <a:buNone/>
            </a:pPr>
            <a:r>
              <a:rPr lang="en-GB" dirty="0"/>
              <a:t> if (</a:t>
            </a:r>
            <a:r>
              <a:rPr lang="en-GB" dirty="0" err="1"/>
              <a:t>t.length</a:t>
            </a:r>
            <a:r>
              <a:rPr lang="en-GB" dirty="0"/>
              <a:t>())  {</a:t>
            </a:r>
          </a:p>
          <a:p>
            <a:pPr marL="0" indent="0">
              <a:buNone/>
            </a:pPr>
            <a:r>
              <a:rPr lang="en-GB" dirty="0"/>
              <a:t>      if (t == "on") {</a:t>
            </a:r>
          </a:p>
          <a:p>
            <a:pPr marL="0" indent="0">
              <a:buNone/>
            </a:pPr>
            <a:r>
              <a:rPr lang="en-GB" dirty="0"/>
              <a:t>        digitalWrite(LED13, HIGH);</a:t>
            </a:r>
          </a:p>
          <a:p>
            <a:pPr marL="0" indent="0">
              <a:buNone/>
            </a:pPr>
            <a:r>
              <a:rPr lang="en-GB" dirty="0"/>
              <a:t>        </a:t>
            </a:r>
            <a:r>
              <a:rPr lang="en-GB" dirty="0" err="1"/>
              <a:t>Serial.write</a:t>
            </a:r>
            <a:r>
              <a:rPr lang="en-GB" dirty="0"/>
              <a:t>("LED is on");</a:t>
            </a:r>
          </a:p>
          <a:p>
            <a:pPr marL="0" indent="0">
              <a:buNone/>
            </a:pPr>
            <a:r>
              <a:rPr lang="en-GB" dirty="0"/>
              <a:t>        }</a:t>
            </a:r>
          </a:p>
          <a:p>
            <a:pPr marL="0" indent="0">
              <a:buNone/>
            </a:pPr>
            <a:r>
              <a:rPr lang="en-GB" dirty="0"/>
              <a:t>      else if (t == "off") {</a:t>
            </a:r>
          </a:p>
          <a:p>
            <a:pPr marL="0" indent="0">
              <a:buNone/>
            </a:pPr>
            <a:r>
              <a:rPr lang="en-GB" dirty="0"/>
              <a:t>        digitalWrite(LED13, LOW);</a:t>
            </a:r>
          </a:p>
          <a:p>
            <a:pPr marL="0" indent="0">
              <a:buNone/>
            </a:pPr>
            <a:r>
              <a:rPr lang="en-GB" dirty="0"/>
              <a:t>        </a:t>
            </a:r>
            <a:r>
              <a:rPr lang="en-GB" dirty="0" err="1"/>
              <a:t>Serial.write</a:t>
            </a:r>
            <a:r>
              <a:rPr lang="en-GB" dirty="0"/>
              <a:t>("LED - off"); </a:t>
            </a:r>
          </a:p>
          <a:p>
            <a:pPr marL="0" indent="0">
              <a:buNone/>
            </a:pPr>
            <a:r>
              <a:rPr lang="en-GB" dirty="0"/>
              <a:t>        }</a:t>
            </a:r>
          </a:p>
          <a:p>
            <a:pPr marL="0" indent="0">
              <a:buNone/>
            </a:pPr>
            <a:r>
              <a:rPr lang="en-GB" dirty="0"/>
              <a:t>      }</a:t>
            </a:r>
          </a:p>
          <a:p>
            <a:pPr marL="0" indent="0">
              <a:buNone/>
            </a:pPr>
            <a:r>
              <a:rPr lang="en-GB" dirty="0"/>
              <a:t>    }</a:t>
            </a:r>
          </a:p>
          <a:p>
            <a:pPr marL="0" indent="0">
              <a:buNone/>
            </a:pPr>
            <a:r>
              <a:rPr lang="en-GB" dirty="0"/>
              <a:t>  }</a:t>
            </a:r>
          </a:p>
        </p:txBody>
      </p:sp>
      <p:sp>
        <p:nvSpPr>
          <p:cNvPr id="4" name="TextBox 3">
            <a:extLst>
              <a:ext uri="{FF2B5EF4-FFF2-40B4-BE49-F238E27FC236}">
                <a16:creationId xmlns:a16="http://schemas.microsoft.com/office/drawing/2014/main" id="{802C1ECE-8E30-4011-9159-F1F37E43DAF9}"/>
              </a:ext>
            </a:extLst>
          </p:cNvPr>
          <p:cNvSpPr txBox="1"/>
          <p:nvPr/>
        </p:nvSpPr>
        <p:spPr>
          <a:xfrm>
            <a:off x="6010276" y="2318326"/>
            <a:ext cx="3623252" cy="1569660"/>
          </a:xfrm>
          <a:prstGeom prst="rect">
            <a:avLst/>
          </a:prstGeom>
          <a:noFill/>
          <a:ln w="12700">
            <a:solidFill>
              <a:schemeClr val="accent1">
                <a:shade val="50000"/>
              </a:schemeClr>
            </a:solidFill>
          </a:ln>
        </p:spPr>
        <p:txBody>
          <a:bodyPr wrap="square" rtlCol="0">
            <a:spAutoFit/>
          </a:bodyPr>
          <a:lstStyle/>
          <a:p>
            <a:r>
              <a:rPr lang="en-GB" sz="2400" dirty="0"/>
              <a:t>This example receives ON or OFF message from the phone and switches the LED on or off on pin 13</a:t>
            </a:r>
          </a:p>
        </p:txBody>
      </p:sp>
    </p:spTree>
    <p:extLst>
      <p:ext uri="{BB962C8B-B14F-4D97-AF65-F5344CB8AC3E}">
        <p14:creationId xmlns:p14="http://schemas.microsoft.com/office/powerpoint/2010/main" val="3688276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80DAA-BDF6-4E9E-A4CF-D4133539F1FD}"/>
              </a:ext>
            </a:extLst>
          </p:cNvPr>
          <p:cNvSpPr>
            <a:spLocks noGrp="1"/>
          </p:cNvSpPr>
          <p:nvPr>
            <p:ph type="title"/>
          </p:nvPr>
        </p:nvSpPr>
        <p:spPr>
          <a:xfrm>
            <a:off x="681037" y="204792"/>
            <a:ext cx="8543925" cy="623164"/>
          </a:xfrm>
        </p:spPr>
        <p:txBody>
          <a:bodyPr>
            <a:normAutofit fontScale="90000"/>
          </a:bodyPr>
          <a:lstStyle/>
          <a:p>
            <a:r>
              <a:rPr lang="en-GB" dirty="0"/>
              <a:t>UKMARSBOT hardware needed</a:t>
            </a:r>
          </a:p>
        </p:txBody>
      </p:sp>
      <p:sp>
        <p:nvSpPr>
          <p:cNvPr id="3" name="Content Placeholder 2">
            <a:extLst>
              <a:ext uri="{FF2B5EF4-FFF2-40B4-BE49-F238E27FC236}">
                <a16:creationId xmlns:a16="http://schemas.microsoft.com/office/drawing/2014/main" id="{8F87AEBA-A7E6-4110-A074-7B6C86645ABE}"/>
              </a:ext>
            </a:extLst>
          </p:cNvPr>
          <p:cNvSpPr>
            <a:spLocks noGrp="1"/>
          </p:cNvSpPr>
          <p:nvPr>
            <p:ph idx="1"/>
          </p:nvPr>
        </p:nvSpPr>
        <p:spPr>
          <a:xfrm>
            <a:off x="271306" y="909206"/>
            <a:ext cx="9363390" cy="2519794"/>
          </a:xfrm>
        </p:spPr>
        <p:txBody>
          <a:bodyPr>
            <a:normAutofit fontScale="92500"/>
          </a:bodyPr>
          <a:lstStyle/>
          <a:p>
            <a:pPr marL="0" indent="0">
              <a:buNone/>
            </a:pPr>
            <a:r>
              <a:rPr lang="en-GB" sz="2400" dirty="0"/>
              <a:t>If you have a UKMARSBOT marked version 20210924 it just needs the 3 Bluetooth components (R10 is 3.9K</a:t>
            </a:r>
            <a:r>
              <a:rPr lang="el-GR" sz="2400" dirty="0"/>
              <a:t>Ὠ</a:t>
            </a:r>
            <a:r>
              <a:rPr lang="en-GB" sz="2400" dirty="0"/>
              <a:t>, R11 is 2.2K</a:t>
            </a:r>
            <a:r>
              <a:rPr lang="el-GR" sz="2400" dirty="0"/>
              <a:t>Ὠ</a:t>
            </a:r>
            <a:r>
              <a:rPr lang="en-GB" sz="2400" dirty="0"/>
              <a:t>, diode is 1N4001 or similar) and the 4 way connector added to the board, plus an HC05 Bluetooth module - £4 from thepihut.com</a:t>
            </a:r>
          </a:p>
          <a:p>
            <a:pPr marL="0" indent="0">
              <a:buNone/>
            </a:pPr>
            <a:r>
              <a:rPr lang="en-GB" sz="2400" dirty="0"/>
              <a:t>If you have an older board you will need to make up an adaptor board for the connection - see instructions for this at: </a:t>
            </a:r>
            <a:r>
              <a:rPr lang="en-GB" sz="2400" dirty="0">
                <a:hlinkClick r:id="rId2"/>
              </a:rPr>
              <a:t>https://ukmars.org/projects/ukmarsbot/developer-notes/serial-over-bluetooth/</a:t>
            </a:r>
            <a:endParaRPr lang="en-GB" sz="2400" dirty="0"/>
          </a:p>
        </p:txBody>
      </p:sp>
      <p:pic>
        <p:nvPicPr>
          <p:cNvPr id="5" name="Picture 4">
            <a:extLst>
              <a:ext uri="{FF2B5EF4-FFF2-40B4-BE49-F238E27FC236}">
                <a16:creationId xmlns:a16="http://schemas.microsoft.com/office/drawing/2014/main" id="{446AF260-D272-4FCF-AE7F-E92111325F04}"/>
              </a:ext>
            </a:extLst>
          </p:cNvPr>
          <p:cNvPicPr>
            <a:picLocks noChangeAspect="1"/>
          </p:cNvPicPr>
          <p:nvPr/>
        </p:nvPicPr>
        <p:blipFill>
          <a:blip r:embed="rId3"/>
          <a:stretch>
            <a:fillRect/>
          </a:stretch>
        </p:blipFill>
        <p:spPr>
          <a:xfrm>
            <a:off x="4463473" y="3255690"/>
            <a:ext cx="4403870" cy="3241820"/>
          </a:xfrm>
          <a:prstGeom prst="rect">
            <a:avLst/>
          </a:prstGeom>
        </p:spPr>
      </p:pic>
      <p:sp>
        <p:nvSpPr>
          <p:cNvPr id="6" name="TextBox 5">
            <a:extLst>
              <a:ext uri="{FF2B5EF4-FFF2-40B4-BE49-F238E27FC236}">
                <a16:creationId xmlns:a16="http://schemas.microsoft.com/office/drawing/2014/main" id="{32FA23B4-5915-4124-BCA4-77C987377884}"/>
              </a:ext>
            </a:extLst>
          </p:cNvPr>
          <p:cNvSpPr txBox="1"/>
          <p:nvPr/>
        </p:nvSpPr>
        <p:spPr>
          <a:xfrm>
            <a:off x="271305" y="3294638"/>
            <a:ext cx="4023604" cy="3046988"/>
          </a:xfrm>
          <a:prstGeom prst="rect">
            <a:avLst/>
          </a:prstGeom>
          <a:noFill/>
        </p:spPr>
        <p:txBody>
          <a:bodyPr wrap="square" rtlCol="0">
            <a:spAutoFit/>
          </a:bodyPr>
          <a:lstStyle/>
          <a:p>
            <a:r>
              <a:rPr lang="en-GB" sz="2400" dirty="0"/>
              <a:t>Plug the HC05 module into the connector with one of the 6 pins out on each side of the 4 way connector</a:t>
            </a:r>
          </a:p>
          <a:p>
            <a:r>
              <a:rPr lang="en-GB" sz="2400" dirty="0">
                <a:solidFill>
                  <a:srgbClr val="FF0000"/>
                </a:solidFill>
              </a:rPr>
              <a:t>WARNING </a:t>
            </a:r>
            <a:r>
              <a:rPr lang="en-GB" sz="2400" dirty="0"/>
              <a:t>- Make sure you plug the HC05 in with the flat side without components on the outside of the robot.</a:t>
            </a:r>
          </a:p>
        </p:txBody>
      </p:sp>
    </p:spTree>
    <p:extLst>
      <p:ext uri="{BB962C8B-B14F-4D97-AF65-F5344CB8AC3E}">
        <p14:creationId xmlns:p14="http://schemas.microsoft.com/office/powerpoint/2010/main" val="389855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659AB0-EB8A-E71D-6104-CFA57F8DAE9A}"/>
              </a:ext>
            </a:extLst>
          </p:cNvPr>
          <p:cNvSpPr>
            <a:spLocks noChangeArrowheads="1"/>
          </p:cNvSpPr>
          <p:nvPr/>
        </p:nvSpPr>
        <p:spPr bwMode="auto">
          <a:xfrm>
            <a:off x="531223" y="2328048"/>
            <a:ext cx="6508192" cy="27853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1026" name="Picture 2">
            <a:extLst>
              <a:ext uri="{FF2B5EF4-FFF2-40B4-BE49-F238E27FC236}">
                <a16:creationId xmlns:a16="http://schemas.microsoft.com/office/drawing/2014/main" id="{2C760307-CDAE-3FF5-9CFA-C427F95BF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80" y="2828658"/>
            <a:ext cx="7368248" cy="34768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DE7750-6F48-7B71-8CB1-6AA35D184BEC}"/>
              </a:ext>
            </a:extLst>
          </p:cNvPr>
          <p:cNvSpPr txBox="1"/>
          <p:nvPr/>
        </p:nvSpPr>
        <p:spPr>
          <a:xfrm>
            <a:off x="717848" y="957129"/>
            <a:ext cx="8809329" cy="1754326"/>
          </a:xfrm>
          <a:prstGeom prst="rect">
            <a:avLst/>
          </a:prstGeom>
          <a:noFill/>
        </p:spPr>
        <p:txBody>
          <a:bodyPr wrap="square" rtlCol="0">
            <a:spAutoFit/>
          </a:bodyPr>
          <a:lstStyle/>
          <a:p>
            <a:r>
              <a:rPr kumimoji="0" lang="en-US" altLang="en-US" sz="1800" b="1" i="0" u="none" strike="noStrike" cap="none" normalizeH="0" baseline="0" dirty="0">
                <a:ln>
                  <a:noFill/>
                </a:ln>
                <a:solidFill>
                  <a:srgbClr val="000000"/>
                </a:solidFill>
                <a:effectLst/>
                <a:latin typeface="inherit"/>
                <a:cs typeface="Open Sans" panose="020B0606030504020204" pitchFamily="34" charset="0"/>
              </a:rPr>
              <a:t>Important</a:t>
            </a:r>
            <a:r>
              <a:rPr kumimoji="0" lang="en-US" altLang="en-US" sz="1800" b="0" i="0" u="none" strike="noStrike" cap="none" normalizeH="0" baseline="0" dirty="0">
                <a:ln>
                  <a:noFill/>
                </a:ln>
                <a:solidFill>
                  <a:srgbClr val="000000"/>
                </a:solidFill>
                <a:effectLst/>
                <a:latin typeface="Open Sans" panose="020B0606030504020204" pitchFamily="34" charset="0"/>
                <a:cs typeface="Open Sans" panose="020B0606030504020204" pitchFamily="34" charset="0"/>
              </a:rPr>
              <a:t> – if you are using the board labelled UKMARSBOT 20210924 there is a minor fault that can be easily corrected. On the bottom of the board where R10 meets R11 the via for the R10 lead is also connected to ground at each side of the pin. Use a sharp knife to cut the ground connection at each side of the connection, leaving the connection between R10 and R11.</a:t>
            </a:r>
            <a:endParaRPr kumimoji="0" lang="en-US" altLang="en-US" sz="800" b="0" i="0" u="none" strike="noStrike" cap="none" normalizeH="0" baseline="0" dirty="0">
              <a:ln>
                <a:noFill/>
              </a:ln>
              <a:solidFill>
                <a:schemeClr val="tx1"/>
              </a:solidFill>
              <a:effectLst/>
            </a:endParaRPr>
          </a:p>
          <a:p>
            <a:endParaRPr lang="en-GB" dirty="0"/>
          </a:p>
        </p:txBody>
      </p:sp>
      <p:sp>
        <p:nvSpPr>
          <p:cNvPr id="4" name="TextBox 3">
            <a:extLst>
              <a:ext uri="{FF2B5EF4-FFF2-40B4-BE49-F238E27FC236}">
                <a16:creationId xmlns:a16="http://schemas.microsoft.com/office/drawing/2014/main" id="{C99412A7-C040-84DD-E65F-CD5911C5A6D5}"/>
              </a:ext>
            </a:extLst>
          </p:cNvPr>
          <p:cNvSpPr txBox="1"/>
          <p:nvPr/>
        </p:nvSpPr>
        <p:spPr>
          <a:xfrm>
            <a:off x="614680" y="316706"/>
            <a:ext cx="2622706" cy="523220"/>
          </a:xfrm>
          <a:prstGeom prst="rect">
            <a:avLst/>
          </a:prstGeom>
          <a:noFill/>
        </p:spPr>
        <p:txBody>
          <a:bodyPr wrap="none" rtlCol="0">
            <a:spAutoFit/>
          </a:bodyPr>
          <a:lstStyle/>
          <a:p>
            <a:r>
              <a:rPr lang="en-GB" sz="2800" dirty="0"/>
              <a:t>Bug Fix on board</a:t>
            </a:r>
          </a:p>
        </p:txBody>
      </p:sp>
    </p:spTree>
    <p:extLst>
      <p:ext uri="{BB962C8B-B14F-4D97-AF65-F5344CB8AC3E}">
        <p14:creationId xmlns:p14="http://schemas.microsoft.com/office/powerpoint/2010/main" val="203580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003F-3059-40DE-B256-DFD9868279FC}"/>
              </a:ext>
            </a:extLst>
          </p:cNvPr>
          <p:cNvSpPr>
            <a:spLocks noGrp="1"/>
          </p:cNvSpPr>
          <p:nvPr>
            <p:ph type="title"/>
          </p:nvPr>
        </p:nvSpPr>
        <p:spPr>
          <a:xfrm>
            <a:off x="681038" y="365128"/>
            <a:ext cx="8543925" cy="678582"/>
          </a:xfrm>
        </p:spPr>
        <p:txBody>
          <a:bodyPr>
            <a:normAutofit fontScale="90000"/>
          </a:bodyPr>
          <a:lstStyle/>
          <a:p>
            <a:r>
              <a:rPr lang="en-GB" dirty="0"/>
              <a:t>Configure your Bluetooth connection</a:t>
            </a:r>
          </a:p>
        </p:txBody>
      </p:sp>
      <p:sp>
        <p:nvSpPr>
          <p:cNvPr id="3" name="Content Placeholder 2">
            <a:extLst>
              <a:ext uri="{FF2B5EF4-FFF2-40B4-BE49-F238E27FC236}">
                <a16:creationId xmlns:a16="http://schemas.microsoft.com/office/drawing/2014/main" id="{75391154-EBF9-4104-9440-7BEBDF4174CC}"/>
              </a:ext>
            </a:extLst>
          </p:cNvPr>
          <p:cNvSpPr>
            <a:spLocks noGrp="1"/>
          </p:cNvSpPr>
          <p:nvPr>
            <p:ph idx="1"/>
          </p:nvPr>
        </p:nvSpPr>
        <p:spPr>
          <a:xfrm>
            <a:off x="641755" y="1043710"/>
            <a:ext cx="8543925" cy="4351338"/>
          </a:xfrm>
        </p:spPr>
        <p:txBody>
          <a:bodyPr>
            <a:normAutofit fontScale="92500" lnSpcReduction="10000"/>
          </a:bodyPr>
          <a:lstStyle/>
          <a:p>
            <a:r>
              <a:rPr lang="en-GB" dirty="0"/>
              <a:t>Switch on UKMARSBOT – HC05 will flash quickly</a:t>
            </a:r>
          </a:p>
          <a:p>
            <a:r>
              <a:rPr lang="en-GB" dirty="0"/>
              <a:t>To pair your Android phone with the HC05 </a:t>
            </a:r>
          </a:p>
          <a:p>
            <a:pPr marL="457200" lvl="1" indent="0">
              <a:buNone/>
            </a:pPr>
            <a:r>
              <a:rPr lang="en-GB" dirty="0"/>
              <a:t>In Settings / Connections switch on Bluetooth then click on it to see available devices. HC05 should be shown. Click on it</a:t>
            </a:r>
          </a:p>
          <a:p>
            <a:r>
              <a:rPr lang="en-GB" dirty="0"/>
              <a:t>Enter pin  number 1234 into Bluetooth pairing request screen</a:t>
            </a:r>
          </a:p>
          <a:p>
            <a:r>
              <a:rPr lang="en-GB" dirty="0"/>
              <a:t>Open the android app that you wrote</a:t>
            </a:r>
          </a:p>
          <a:p>
            <a:r>
              <a:rPr lang="en-GB" dirty="0"/>
              <a:t>On top of screen click on Choose Bluetooth Address – this should establish a connection to UKMARSBOT. The HC05 should now just give a double flash every 5 seconds</a:t>
            </a:r>
          </a:p>
          <a:p>
            <a:r>
              <a:rPr lang="en-GB" dirty="0"/>
              <a:t>App screen should now appear for you to control your robot</a:t>
            </a:r>
          </a:p>
          <a:p>
            <a:pPr marL="457200" lvl="1" indent="0">
              <a:buNone/>
            </a:pPr>
            <a:endParaRPr lang="en-GB" dirty="0"/>
          </a:p>
        </p:txBody>
      </p:sp>
    </p:spTree>
    <p:extLst>
      <p:ext uri="{BB962C8B-B14F-4D97-AF65-F5344CB8AC3E}">
        <p14:creationId xmlns:p14="http://schemas.microsoft.com/office/powerpoint/2010/main" val="45623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944C-8122-91CF-D6CA-C2808FE10D52}"/>
              </a:ext>
            </a:extLst>
          </p:cNvPr>
          <p:cNvSpPr>
            <a:spLocks noGrp="1"/>
          </p:cNvSpPr>
          <p:nvPr>
            <p:ph type="title"/>
          </p:nvPr>
        </p:nvSpPr>
        <p:spPr>
          <a:xfrm>
            <a:off x="681038" y="365127"/>
            <a:ext cx="8543925" cy="869907"/>
          </a:xfrm>
        </p:spPr>
        <p:txBody>
          <a:bodyPr/>
          <a:lstStyle/>
          <a:p>
            <a:r>
              <a:rPr lang="en-GB" dirty="0"/>
              <a:t>Bluetooth permissions</a:t>
            </a:r>
          </a:p>
        </p:txBody>
      </p:sp>
      <p:sp>
        <p:nvSpPr>
          <p:cNvPr id="3" name="Content Placeholder 2">
            <a:extLst>
              <a:ext uri="{FF2B5EF4-FFF2-40B4-BE49-F238E27FC236}">
                <a16:creationId xmlns:a16="http://schemas.microsoft.com/office/drawing/2014/main" id="{1456FD9C-9481-03BD-F13E-B7C9A250C13B}"/>
              </a:ext>
            </a:extLst>
          </p:cNvPr>
          <p:cNvSpPr>
            <a:spLocks noGrp="1"/>
          </p:cNvSpPr>
          <p:nvPr>
            <p:ph idx="1"/>
          </p:nvPr>
        </p:nvSpPr>
        <p:spPr>
          <a:xfrm>
            <a:off x="681038" y="1369969"/>
            <a:ext cx="8543925" cy="1325563"/>
          </a:xfrm>
        </p:spPr>
        <p:txBody>
          <a:bodyPr>
            <a:normAutofit fontScale="85000" lnSpcReduction="20000"/>
          </a:bodyPr>
          <a:lstStyle/>
          <a:p>
            <a:r>
              <a:rPr lang="en-GB" dirty="0"/>
              <a:t>If you get a message:  Runtime Error – Need </a:t>
            </a:r>
            <a:r>
              <a:rPr lang="en-GB" dirty="0" err="1"/>
              <a:t>android.permission.BLUETOOTH_CONNECT</a:t>
            </a:r>
            <a:r>
              <a:rPr lang="en-GB" dirty="0"/>
              <a:t> permission for </a:t>
            </a:r>
            <a:r>
              <a:rPr lang="en-GB" dirty="0" err="1"/>
              <a:t>AttributionSource</a:t>
            </a:r>
            <a:r>
              <a:rPr lang="en-GB" dirty="0"/>
              <a:t> ………………………</a:t>
            </a:r>
          </a:p>
          <a:p>
            <a:r>
              <a:rPr lang="en-GB" dirty="0"/>
              <a:t>Add these items to your app</a:t>
            </a:r>
          </a:p>
          <a:p>
            <a:endParaRPr lang="en-GB" dirty="0"/>
          </a:p>
        </p:txBody>
      </p:sp>
      <p:pic>
        <p:nvPicPr>
          <p:cNvPr id="9" name="Picture 8">
            <a:extLst>
              <a:ext uri="{FF2B5EF4-FFF2-40B4-BE49-F238E27FC236}">
                <a16:creationId xmlns:a16="http://schemas.microsoft.com/office/drawing/2014/main" id="{25904537-0EB8-28AE-CD6A-B94A924B5D21}"/>
              </a:ext>
            </a:extLst>
          </p:cNvPr>
          <p:cNvPicPr>
            <a:picLocks noChangeAspect="1"/>
          </p:cNvPicPr>
          <p:nvPr/>
        </p:nvPicPr>
        <p:blipFill>
          <a:blip r:embed="rId2"/>
          <a:stretch>
            <a:fillRect/>
          </a:stretch>
        </p:blipFill>
        <p:spPr>
          <a:xfrm>
            <a:off x="681038" y="3286123"/>
            <a:ext cx="8248650" cy="3133725"/>
          </a:xfrm>
          <a:prstGeom prst="rect">
            <a:avLst/>
          </a:prstGeom>
        </p:spPr>
      </p:pic>
    </p:spTree>
    <p:extLst>
      <p:ext uri="{BB962C8B-B14F-4D97-AF65-F5344CB8AC3E}">
        <p14:creationId xmlns:p14="http://schemas.microsoft.com/office/powerpoint/2010/main" val="2301034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636D2-2246-4AAD-952C-90BF98D5F29F}"/>
              </a:ext>
            </a:extLst>
          </p:cNvPr>
          <p:cNvSpPr>
            <a:spLocks noGrp="1"/>
          </p:cNvSpPr>
          <p:nvPr>
            <p:ph type="title"/>
          </p:nvPr>
        </p:nvSpPr>
        <p:spPr>
          <a:xfrm>
            <a:off x="681038" y="365127"/>
            <a:ext cx="8543925" cy="660109"/>
          </a:xfrm>
        </p:spPr>
        <p:txBody>
          <a:bodyPr>
            <a:normAutofit fontScale="90000"/>
          </a:bodyPr>
          <a:lstStyle/>
          <a:p>
            <a:r>
              <a:rPr lang="en-GB" dirty="0"/>
              <a:t>Want to see more information?</a:t>
            </a:r>
          </a:p>
        </p:txBody>
      </p:sp>
      <p:sp>
        <p:nvSpPr>
          <p:cNvPr id="3" name="Content Placeholder 2">
            <a:extLst>
              <a:ext uri="{FF2B5EF4-FFF2-40B4-BE49-F238E27FC236}">
                <a16:creationId xmlns:a16="http://schemas.microsoft.com/office/drawing/2014/main" id="{4B887DB9-300C-44FF-B1EE-9ACDE909BCF9}"/>
              </a:ext>
            </a:extLst>
          </p:cNvPr>
          <p:cNvSpPr>
            <a:spLocks noGrp="1"/>
          </p:cNvSpPr>
          <p:nvPr>
            <p:ph idx="1"/>
          </p:nvPr>
        </p:nvSpPr>
        <p:spPr>
          <a:xfrm>
            <a:off x="400555" y="1253331"/>
            <a:ext cx="9104890" cy="3891324"/>
          </a:xfrm>
        </p:spPr>
        <p:txBody>
          <a:bodyPr/>
          <a:lstStyle/>
          <a:p>
            <a:r>
              <a:rPr lang="en-GB" dirty="0"/>
              <a:t>Adding buttons / more checkboxes etc  – see User interface reference at </a:t>
            </a:r>
            <a:r>
              <a:rPr lang="en-GB" dirty="0">
                <a:hlinkClick r:id="rId2"/>
              </a:rPr>
              <a:t>http://ai2.appinventor.mit.edu/reference/components/userinterface.html</a:t>
            </a:r>
            <a:endParaRPr lang="en-GB" dirty="0"/>
          </a:p>
          <a:p>
            <a:r>
              <a:rPr lang="en-GB" dirty="0"/>
              <a:t>Neil at </a:t>
            </a:r>
            <a:r>
              <a:rPr lang="en-GB" dirty="0" err="1"/>
              <a:t>Fortronics</a:t>
            </a:r>
            <a:r>
              <a:rPr lang="en-GB" dirty="0"/>
              <a:t> has put a presentation on youtube for controlling a remote car with his Android Nexus tablet.    You can see this at </a:t>
            </a:r>
            <a:r>
              <a:rPr lang="en-GB" dirty="0">
                <a:hlinkClick r:id="rId3"/>
              </a:rPr>
              <a:t>https://www.youtube.com/watch?v=2_y_m9rVgtE&amp;t=153s</a:t>
            </a:r>
            <a:endParaRPr lang="en-GB" dirty="0"/>
          </a:p>
          <a:p>
            <a:r>
              <a:rPr lang="en-GB" dirty="0"/>
              <a:t>I have the Android .</a:t>
            </a:r>
            <a:r>
              <a:rPr lang="en-GB" dirty="0" err="1"/>
              <a:t>aia</a:t>
            </a:r>
            <a:r>
              <a:rPr lang="en-GB" dirty="0"/>
              <a:t> file for this but not the Arduino code</a:t>
            </a:r>
          </a:p>
        </p:txBody>
      </p:sp>
      <p:sp>
        <p:nvSpPr>
          <p:cNvPr id="4" name="TextBox 3">
            <a:extLst>
              <a:ext uri="{FF2B5EF4-FFF2-40B4-BE49-F238E27FC236}">
                <a16:creationId xmlns:a16="http://schemas.microsoft.com/office/drawing/2014/main" id="{9BD88393-06D0-46EC-A5DD-D0DBE3A7EC13}"/>
              </a:ext>
            </a:extLst>
          </p:cNvPr>
          <p:cNvSpPr txBox="1"/>
          <p:nvPr/>
        </p:nvSpPr>
        <p:spPr>
          <a:xfrm>
            <a:off x="1117600" y="5292436"/>
            <a:ext cx="7860146" cy="1323439"/>
          </a:xfrm>
          <a:prstGeom prst="rect">
            <a:avLst/>
          </a:prstGeom>
          <a:noFill/>
        </p:spPr>
        <p:txBody>
          <a:bodyPr wrap="square" rtlCol="0">
            <a:spAutoFit/>
          </a:bodyPr>
          <a:lstStyle/>
          <a:p>
            <a:r>
              <a:rPr lang="en-GB" sz="4000" dirty="0"/>
              <a:t>Have fun with using this information to control your robot and good luck</a:t>
            </a:r>
          </a:p>
        </p:txBody>
      </p:sp>
    </p:spTree>
    <p:extLst>
      <p:ext uri="{BB962C8B-B14F-4D97-AF65-F5344CB8AC3E}">
        <p14:creationId xmlns:p14="http://schemas.microsoft.com/office/powerpoint/2010/main" val="85635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75C25-9066-437D-A859-7EE04B44BD8D}"/>
              </a:ext>
            </a:extLst>
          </p:cNvPr>
          <p:cNvSpPr>
            <a:spLocks noGrp="1"/>
          </p:cNvSpPr>
          <p:nvPr>
            <p:ph type="title"/>
          </p:nvPr>
        </p:nvSpPr>
        <p:spPr>
          <a:xfrm>
            <a:off x="681038" y="365127"/>
            <a:ext cx="8543925" cy="743237"/>
          </a:xfrm>
        </p:spPr>
        <p:txBody>
          <a:bodyPr/>
          <a:lstStyle/>
          <a:p>
            <a:r>
              <a:rPr lang="en-GB" dirty="0"/>
              <a:t>All you need to do  !!</a:t>
            </a:r>
          </a:p>
        </p:txBody>
      </p:sp>
      <p:sp>
        <p:nvSpPr>
          <p:cNvPr id="3" name="Content Placeholder 2">
            <a:extLst>
              <a:ext uri="{FF2B5EF4-FFF2-40B4-BE49-F238E27FC236}">
                <a16:creationId xmlns:a16="http://schemas.microsoft.com/office/drawing/2014/main" id="{4B8A1D61-C1EB-4718-9B57-B8E3737FE8AE}"/>
              </a:ext>
            </a:extLst>
          </p:cNvPr>
          <p:cNvSpPr>
            <a:spLocks noGrp="1"/>
          </p:cNvSpPr>
          <p:nvPr>
            <p:ph idx="1"/>
          </p:nvPr>
        </p:nvSpPr>
        <p:spPr>
          <a:xfrm>
            <a:off x="681037" y="1336097"/>
            <a:ext cx="8740054" cy="4351338"/>
          </a:xfrm>
        </p:spPr>
        <p:txBody>
          <a:bodyPr>
            <a:normAutofit fontScale="92500" lnSpcReduction="10000"/>
          </a:bodyPr>
          <a:lstStyle/>
          <a:p>
            <a:r>
              <a:rPr lang="en-GB" dirty="0"/>
              <a:t>Install MIT AI2 Companion on your phone from the Play Store</a:t>
            </a:r>
          </a:p>
          <a:p>
            <a:r>
              <a:rPr lang="en-GB" dirty="0"/>
              <a:t>Write an app for your phone that can send and receive Bluetooth messages to UKMARSBOT</a:t>
            </a:r>
          </a:p>
          <a:p>
            <a:r>
              <a:rPr lang="en-GB" dirty="0"/>
              <a:t>Load the app you have written onto your phone and install it there using the MIT App Inventor 2 companion</a:t>
            </a:r>
          </a:p>
          <a:p>
            <a:r>
              <a:rPr lang="en-GB" dirty="0"/>
              <a:t>Write some code on UKMARSBOT that receives the Bluetooth messages and turns them into motor control actions</a:t>
            </a:r>
          </a:p>
          <a:p>
            <a:r>
              <a:rPr lang="en-GB" dirty="0"/>
              <a:t>Put the 3 Bluetooth components (2 resistors &amp; a diode) on the UKMARSBOT main board and plug in the HC05 module</a:t>
            </a:r>
          </a:p>
          <a:p>
            <a:r>
              <a:rPr lang="en-GB" dirty="0"/>
              <a:t>Configure the Bluetooth connection</a:t>
            </a:r>
          </a:p>
          <a:p>
            <a:r>
              <a:rPr lang="en-GB" dirty="0"/>
              <a:t>Fire up the app and control your robot</a:t>
            </a:r>
          </a:p>
          <a:p>
            <a:endParaRPr lang="en-GB" dirty="0"/>
          </a:p>
        </p:txBody>
      </p:sp>
    </p:spTree>
    <p:extLst>
      <p:ext uri="{BB962C8B-B14F-4D97-AF65-F5344CB8AC3E}">
        <p14:creationId xmlns:p14="http://schemas.microsoft.com/office/powerpoint/2010/main" val="62302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A8E9-5B0A-4C04-A657-21483057987A}"/>
              </a:ext>
            </a:extLst>
          </p:cNvPr>
          <p:cNvSpPr>
            <a:spLocks noGrp="1"/>
          </p:cNvSpPr>
          <p:nvPr>
            <p:ph type="title"/>
          </p:nvPr>
        </p:nvSpPr>
        <p:spPr>
          <a:xfrm>
            <a:off x="681038" y="365127"/>
            <a:ext cx="8543925" cy="604691"/>
          </a:xfrm>
        </p:spPr>
        <p:txBody>
          <a:bodyPr>
            <a:normAutofit fontScale="90000"/>
          </a:bodyPr>
          <a:lstStyle/>
          <a:p>
            <a:r>
              <a:rPr lang="en-GB" dirty="0"/>
              <a:t>So how do we do all that?</a:t>
            </a:r>
          </a:p>
        </p:txBody>
      </p:sp>
      <p:sp>
        <p:nvSpPr>
          <p:cNvPr id="3" name="Content Placeholder 2">
            <a:extLst>
              <a:ext uri="{FF2B5EF4-FFF2-40B4-BE49-F238E27FC236}">
                <a16:creationId xmlns:a16="http://schemas.microsoft.com/office/drawing/2014/main" id="{F1646FC5-9BD4-4B73-9119-26417794120E}"/>
              </a:ext>
            </a:extLst>
          </p:cNvPr>
          <p:cNvSpPr>
            <a:spLocks noGrp="1"/>
          </p:cNvSpPr>
          <p:nvPr>
            <p:ph idx="1"/>
          </p:nvPr>
        </p:nvSpPr>
        <p:spPr>
          <a:xfrm>
            <a:off x="681038" y="1456175"/>
            <a:ext cx="8543925" cy="4492043"/>
          </a:xfrm>
        </p:spPr>
        <p:txBody>
          <a:bodyPr>
            <a:normAutofit/>
          </a:bodyPr>
          <a:lstStyle/>
          <a:p>
            <a:r>
              <a:rPr lang="en-GB" dirty="0"/>
              <a:t>Start by going to Google Play Store and searching for MIT App Inventor </a:t>
            </a:r>
          </a:p>
          <a:p>
            <a:r>
              <a:rPr lang="en-GB" dirty="0"/>
              <a:t>Select MIT AI2 Companion and install it on your phone. It will put an icon on your phone that looks like this:</a:t>
            </a:r>
          </a:p>
          <a:p>
            <a:endParaRPr lang="en-GB" dirty="0"/>
          </a:p>
          <a:p>
            <a:endParaRPr lang="en-GB" dirty="0"/>
          </a:p>
          <a:p>
            <a:endParaRPr lang="en-GB" dirty="0"/>
          </a:p>
          <a:p>
            <a:pPr marL="0" indent="0">
              <a:buNone/>
            </a:pPr>
            <a:endParaRPr lang="en-GB" dirty="0"/>
          </a:p>
          <a:p>
            <a:r>
              <a:rPr lang="en-GB" dirty="0"/>
              <a:t>Don’t open it yet</a:t>
            </a:r>
          </a:p>
          <a:p>
            <a:endParaRPr lang="en-GB" dirty="0"/>
          </a:p>
        </p:txBody>
      </p:sp>
      <p:pic>
        <p:nvPicPr>
          <p:cNvPr id="5" name="Picture 4">
            <a:extLst>
              <a:ext uri="{FF2B5EF4-FFF2-40B4-BE49-F238E27FC236}">
                <a16:creationId xmlns:a16="http://schemas.microsoft.com/office/drawing/2014/main" id="{709857C3-547D-4708-8BE0-47D8F4C309D5}"/>
              </a:ext>
            </a:extLst>
          </p:cNvPr>
          <p:cNvPicPr>
            <a:picLocks noChangeAspect="1"/>
          </p:cNvPicPr>
          <p:nvPr/>
        </p:nvPicPr>
        <p:blipFill>
          <a:blip r:embed="rId2"/>
          <a:stretch>
            <a:fillRect/>
          </a:stretch>
        </p:blipFill>
        <p:spPr>
          <a:xfrm>
            <a:off x="3619789" y="3430591"/>
            <a:ext cx="1428750" cy="1419225"/>
          </a:xfrm>
          <a:prstGeom prst="rect">
            <a:avLst/>
          </a:prstGeom>
        </p:spPr>
      </p:pic>
      <p:sp>
        <p:nvSpPr>
          <p:cNvPr id="6" name="TextBox 5">
            <a:extLst>
              <a:ext uri="{FF2B5EF4-FFF2-40B4-BE49-F238E27FC236}">
                <a16:creationId xmlns:a16="http://schemas.microsoft.com/office/drawing/2014/main" id="{EDB0B65F-206C-4697-97BC-56419DF8BC08}"/>
              </a:ext>
            </a:extLst>
          </p:cNvPr>
          <p:cNvSpPr txBox="1"/>
          <p:nvPr/>
        </p:nvSpPr>
        <p:spPr>
          <a:xfrm>
            <a:off x="3783449" y="4765677"/>
            <a:ext cx="1265090" cy="646331"/>
          </a:xfrm>
          <a:prstGeom prst="rect">
            <a:avLst/>
          </a:prstGeom>
          <a:noFill/>
        </p:spPr>
        <p:txBody>
          <a:bodyPr wrap="none" rtlCol="0">
            <a:spAutoFit/>
          </a:bodyPr>
          <a:lstStyle/>
          <a:p>
            <a:pPr algn="ctr"/>
            <a:r>
              <a:rPr lang="en-GB" dirty="0"/>
              <a:t>MIT AI2</a:t>
            </a:r>
          </a:p>
          <a:p>
            <a:pPr algn="ctr"/>
            <a:r>
              <a:rPr lang="en-GB" dirty="0"/>
              <a:t>Companion</a:t>
            </a:r>
          </a:p>
        </p:txBody>
      </p:sp>
    </p:spTree>
    <p:extLst>
      <p:ext uri="{BB962C8B-B14F-4D97-AF65-F5344CB8AC3E}">
        <p14:creationId xmlns:p14="http://schemas.microsoft.com/office/powerpoint/2010/main" val="1217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2FCB-2344-4140-88D8-8B445B0BE238}"/>
              </a:ext>
            </a:extLst>
          </p:cNvPr>
          <p:cNvSpPr>
            <a:spLocks noGrp="1"/>
          </p:cNvSpPr>
          <p:nvPr>
            <p:ph type="title"/>
          </p:nvPr>
        </p:nvSpPr>
        <p:spPr>
          <a:xfrm>
            <a:off x="660257" y="234845"/>
            <a:ext cx="8543925" cy="678582"/>
          </a:xfrm>
        </p:spPr>
        <p:txBody>
          <a:bodyPr>
            <a:normAutofit fontScale="90000"/>
          </a:bodyPr>
          <a:lstStyle/>
          <a:p>
            <a:r>
              <a:rPr lang="en-GB" dirty="0"/>
              <a:t>Writing the App on your PC</a:t>
            </a:r>
          </a:p>
        </p:txBody>
      </p:sp>
      <p:sp>
        <p:nvSpPr>
          <p:cNvPr id="3" name="Content Placeholder 2">
            <a:extLst>
              <a:ext uri="{FF2B5EF4-FFF2-40B4-BE49-F238E27FC236}">
                <a16:creationId xmlns:a16="http://schemas.microsoft.com/office/drawing/2014/main" id="{A02B42C1-6278-414B-BD0F-8FA41EBA4644}"/>
              </a:ext>
            </a:extLst>
          </p:cNvPr>
          <p:cNvSpPr>
            <a:spLocks noGrp="1"/>
          </p:cNvSpPr>
          <p:nvPr>
            <p:ph idx="1"/>
          </p:nvPr>
        </p:nvSpPr>
        <p:spPr>
          <a:xfrm>
            <a:off x="323275" y="1003160"/>
            <a:ext cx="9217890" cy="1366982"/>
          </a:xfrm>
        </p:spPr>
        <p:txBody>
          <a:bodyPr>
            <a:normAutofit/>
          </a:bodyPr>
          <a:lstStyle/>
          <a:p>
            <a:pPr marL="0" indent="0">
              <a:buNone/>
            </a:pPr>
            <a:r>
              <a:rPr lang="en-GB" sz="2400" dirty="0"/>
              <a:t>Use MIT App Inventor 2 on the internet. Get to it at </a:t>
            </a:r>
            <a:r>
              <a:rPr lang="en-GB" sz="2400" dirty="0">
                <a:hlinkClick r:id="rId2"/>
              </a:rPr>
              <a:t>https://appinventor.mit.edu/</a:t>
            </a:r>
            <a:r>
              <a:rPr lang="en-GB" sz="2400" dirty="0"/>
              <a:t> and click on Create apps, then sign in with a google account</a:t>
            </a:r>
          </a:p>
          <a:p>
            <a:endParaRPr lang="en-GB" sz="2400" dirty="0"/>
          </a:p>
          <a:p>
            <a:endParaRPr lang="en-GB" sz="2400" dirty="0"/>
          </a:p>
        </p:txBody>
      </p:sp>
      <p:pic>
        <p:nvPicPr>
          <p:cNvPr id="5" name="Picture 4">
            <a:extLst>
              <a:ext uri="{FF2B5EF4-FFF2-40B4-BE49-F238E27FC236}">
                <a16:creationId xmlns:a16="http://schemas.microsoft.com/office/drawing/2014/main" id="{DB7D8663-369D-44B8-99C4-0F6BC097E4E3}"/>
              </a:ext>
            </a:extLst>
          </p:cNvPr>
          <p:cNvPicPr>
            <a:picLocks noChangeAspect="1"/>
          </p:cNvPicPr>
          <p:nvPr/>
        </p:nvPicPr>
        <p:blipFill>
          <a:blip r:embed="rId3"/>
          <a:stretch>
            <a:fillRect/>
          </a:stretch>
        </p:blipFill>
        <p:spPr>
          <a:xfrm>
            <a:off x="5198055" y="2370142"/>
            <a:ext cx="4478712" cy="4133564"/>
          </a:xfrm>
          <a:prstGeom prst="rect">
            <a:avLst/>
          </a:prstGeom>
        </p:spPr>
      </p:pic>
      <p:sp>
        <p:nvSpPr>
          <p:cNvPr id="6" name="TextBox 5">
            <a:extLst>
              <a:ext uri="{FF2B5EF4-FFF2-40B4-BE49-F238E27FC236}">
                <a16:creationId xmlns:a16="http://schemas.microsoft.com/office/drawing/2014/main" id="{AEFD22D3-64F2-4A88-9C2C-EE8E2206D22F}"/>
              </a:ext>
            </a:extLst>
          </p:cNvPr>
          <p:cNvSpPr txBox="1"/>
          <p:nvPr/>
        </p:nvSpPr>
        <p:spPr>
          <a:xfrm flipH="1">
            <a:off x="323274" y="2153452"/>
            <a:ext cx="3692526" cy="830997"/>
          </a:xfrm>
          <a:prstGeom prst="rect">
            <a:avLst/>
          </a:prstGeom>
          <a:noFill/>
        </p:spPr>
        <p:txBody>
          <a:bodyPr wrap="square" rtlCol="0">
            <a:spAutoFit/>
          </a:bodyPr>
          <a:lstStyle/>
          <a:p>
            <a:r>
              <a:rPr lang="en-GB" sz="2400" dirty="0"/>
              <a:t>You will see a developers screen something like this</a:t>
            </a:r>
          </a:p>
        </p:txBody>
      </p:sp>
      <p:sp>
        <p:nvSpPr>
          <p:cNvPr id="7" name="Arrow: Right 6">
            <a:extLst>
              <a:ext uri="{FF2B5EF4-FFF2-40B4-BE49-F238E27FC236}">
                <a16:creationId xmlns:a16="http://schemas.microsoft.com/office/drawing/2014/main" id="{EA8E9BE6-BA45-44EA-8B19-C4023639A529}"/>
              </a:ext>
            </a:extLst>
          </p:cNvPr>
          <p:cNvSpPr/>
          <p:nvPr/>
        </p:nvSpPr>
        <p:spPr>
          <a:xfrm>
            <a:off x="3676072" y="2485475"/>
            <a:ext cx="1483679" cy="248489"/>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3A8A88A-2578-4C16-93F2-BF75250ABA9D}"/>
              </a:ext>
            </a:extLst>
          </p:cNvPr>
          <p:cNvSpPr txBox="1"/>
          <p:nvPr/>
        </p:nvSpPr>
        <p:spPr>
          <a:xfrm>
            <a:off x="323274" y="2913430"/>
            <a:ext cx="4874781" cy="2554545"/>
          </a:xfrm>
          <a:prstGeom prst="rect">
            <a:avLst/>
          </a:prstGeom>
          <a:noFill/>
        </p:spPr>
        <p:txBody>
          <a:bodyPr wrap="square" rtlCol="0">
            <a:spAutoFit/>
          </a:bodyPr>
          <a:lstStyle/>
          <a:p>
            <a:r>
              <a:rPr lang="en-GB" sz="2000" dirty="0"/>
              <a:t>In Designer mode:</a:t>
            </a:r>
          </a:p>
          <a:p>
            <a:r>
              <a:rPr lang="en-GB" sz="2000" dirty="0"/>
              <a:t>The Viewer section in the middle shows your phone screen layout as you put elements into it.</a:t>
            </a:r>
          </a:p>
          <a:p>
            <a:r>
              <a:rPr lang="en-GB" sz="2000" dirty="0"/>
              <a:t>The Palette on the left shows components available</a:t>
            </a:r>
          </a:p>
          <a:p>
            <a:r>
              <a:rPr lang="en-GB" sz="2000" dirty="0"/>
              <a:t>And the right side shows the Components in use and their Properties</a:t>
            </a:r>
          </a:p>
        </p:txBody>
      </p:sp>
      <p:sp>
        <p:nvSpPr>
          <p:cNvPr id="9" name="TextBox 8">
            <a:extLst>
              <a:ext uri="{FF2B5EF4-FFF2-40B4-BE49-F238E27FC236}">
                <a16:creationId xmlns:a16="http://schemas.microsoft.com/office/drawing/2014/main" id="{EFE004B2-451C-4431-A24B-6C4B07D8993F}"/>
              </a:ext>
            </a:extLst>
          </p:cNvPr>
          <p:cNvSpPr txBox="1"/>
          <p:nvPr/>
        </p:nvSpPr>
        <p:spPr>
          <a:xfrm>
            <a:off x="212436" y="5616508"/>
            <a:ext cx="3611419" cy="923330"/>
          </a:xfrm>
          <a:prstGeom prst="rect">
            <a:avLst/>
          </a:prstGeom>
          <a:noFill/>
        </p:spPr>
        <p:txBody>
          <a:bodyPr wrap="square" rtlCol="0">
            <a:spAutoFit/>
          </a:bodyPr>
          <a:lstStyle/>
          <a:p>
            <a:r>
              <a:rPr lang="en-GB" dirty="0"/>
              <a:t>You also need to go to your play store and find and install MIT AI2 Companion on your phone</a:t>
            </a:r>
          </a:p>
        </p:txBody>
      </p:sp>
      <p:pic>
        <p:nvPicPr>
          <p:cNvPr id="11" name="Picture 10">
            <a:extLst>
              <a:ext uri="{FF2B5EF4-FFF2-40B4-BE49-F238E27FC236}">
                <a16:creationId xmlns:a16="http://schemas.microsoft.com/office/drawing/2014/main" id="{7D2B0A19-7ABB-4112-93C5-BB7C48183F4F}"/>
              </a:ext>
            </a:extLst>
          </p:cNvPr>
          <p:cNvPicPr>
            <a:picLocks noChangeAspect="1"/>
          </p:cNvPicPr>
          <p:nvPr/>
        </p:nvPicPr>
        <p:blipFill>
          <a:blip r:embed="rId4"/>
          <a:stretch>
            <a:fillRect/>
          </a:stretch>
        </p:blipFill>
        <p:spPr>
          <a:xfrm>
            <a:off x="3823855" y="5283719"/>
            <a:ext cx="1129145" cy="1441047"/>
          </a:xfrm>
          <a:prstGeom prst="rect">
            <a:avLst/>
          </a:prstGeom>
        </p:spPr>
      </p:pic>
    </p:spTree>
    <p:extLst>
      <p:ext uri="{BB962C8B-B14F-4D97-AF65-F5344CB8AC3E}">
        <p14:creationId xmlns:p14="http://schemas.microsoft.com/office/powerpoint/2010/main" val="206358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026CA-CA6B-4999-9C99-CA305B7AEF97}"/>
              </a:ext>
            </a:extLst>
          </p:cNvPr>
          <p:cNvSpPr>
            <a:spLocks noGrp="1"/>
          </p:cNvSpPr>
          <p:nvPr>
            <p:ph type="title"/>
          </p:nvPr>
        </p:nvSpPr>
        <p:spPr>
          <a:xfrm>
            <a:off x="431657" y="162790"/>
            <a:ext cx="2938462" cy="1186582"/>
          </a:xfrm>
        </p:spPr>
        <p:txBody>
          <a:bodyPr>
            <a:normAutofit fontScale="90000"/>
          </a:bodyPr>
          <a:lstStyle/>
          <a:p>
            <a:r>
              <a:rPr lang="en-GB" dirty="0"/>
              <a:t>Designer – Palette items</a:t>
            </a:r>
          </a:p>
        </p:txBody>
      </p:sp>
      <p:pic>
        <p:nvPicPr>
          <p:cNvPr id="7" name="Picture 6">
            <a:extLst>
              <a:ext uri="{FF2B5EF4-FFF2-40B4-BE49-F238E27FC236}">
                <a16:creationId xmlns:a16="http://schemas.microsoft.com/office/drawing/2014/main" id="{989B87AA-F3AA-423E-95D0-153F16ED55FC}"/>
              </a:ext>
            </a:extLst>
          </p:cNvPr>
          <p:cNvPicPr>
            <a:picLocks noChangeAspect="1"/>
          </p:cNvPicPr>
          <p:nvPr/>
        </p:nvPicPr>
        <p:blipFill>
          <a:blip r:embed="rId2"/>
          <a:stretch>
            <a:fillRect/>
          </a:stretch>
        </p:blipFill>
        <p:spPr>
          <a:xfrm>
            <a:off x="6017203" y="418811"/>
            <a:ext cx="3524250" cy="6391275"/>
          </a:xfrm>
          <a:prstGeom prst="rect">
            <a:avLst/>
          </a:prstGeom>
        </p:spPr>
      </p:pic>
      <p:pic>
        <p:nvPicPr>
          <p:cNvPr id="9" name="Picture 8">
            <a:extLst>
              <a:ext uri="{FF2B5EF4-FFF2-40B4-BE49-F238E27FC236}">
                <a16:creationId xmlns:a16="http://schemas.microsoft.com/office/drawing/2014/main" id="{B60F313D-C3DF-4003-800C-382550512BA8}"/>
              </a:ext>
            </a:extLst>
          </p:cNvPr>
          <p:cNvPicPr>
            <a:picLocks noChangeAspect="1"/>
          </p:cNvPicPr>
          <p:nvPr/>
        </p:nvPicPr>
        <p:blipFill>
          <a:blip r:embed="rId3"/>
          <a:stretch>
            <a:fillRect/>
          </a:stretch>
        </p:blipFill>
        <p:spPr>
          <a:xfrm>
            <a:off x="364547" y="1551710"/>
            <a:ext cx="2190750" cy="5143500"/>
          </a:xfrm>
          <a:prstGeom prst="rect">
            <a:avLst/>
          </a:prstGeom>
        </p:spPr>
      </p:pic>
      <p:pic>
        <p:nvPicPr>
          <p:cNvPr id="11" name="Picture 10">
            <a:extLst>
              <a:ext uri="{FF2B5EF4-FFF2-40B4-BE49-F238E27FC236}">
                <a16:creationId xmlns:a16="http://schemas.microsoft.com/office/drawing/2014/main" id="{34B2B338-1ED2-4A50-93E2-1438DE520CFC}"/>
              </a:ext>
            </a:extLst>
          </p:cNvPr>
          <p:cNvPicPr>
            <a:picLocks noChangeAspect="1"/>
          </p:cNvPicPr>
          <p:nvPr/>
        </p:nvPicPr>
        <p:blipFill>
          <a:blip r:embed="rId4"/>
          <a:stretch>
            <a:fillRect/>
          </a:stretch>
        </p:blipFill>
        <p:spPr>
          <a:xfrm>
            <a:off x="3640294" y="162790"/>
            <a:ext cx="2184605" cy="2067573"/>
          </a:xfrm>
          <a:prstGeom prst="rect">
            <a:avLst/>
          </a:prstGeom>
        </p:spPr>
      </p:pic>
      <p:pic>
        <p:nvPicPr>
          <p:cNvPr id="13" name="Picture 12">
            <a:extLst>
              <a:ext uri="{FF2B5EF4-FFF2-40B4-BE49-F238E27FC236}">
                <a16:creationId xmlns:a16="http://schemas.microsoft.com/office/drawing/2014/main" id="{EAF3609B-21AC-4F7B-B60E-4ECFAD4E8CB3}"/>
              </a:ext>
            </a:extLst>
          </p:cNvPr>
          <p:cNvPicPr>
            <a:picLocks noChangeAspect="1"/>
          </p:cNvPicPr>
          <p:nvPr/>
        </p:nvPicPr>
        <p:blipFill>
          <a:blip r:embed="rId5"/>
          <a:stretch>
            <a:fillRect/>
          </a:stretch>
        </p:blipFill>
        <p:spPr>
          <a:xfrm>
            <a:off x="3013740" y="2345239"/>
            <a:ext cx="1980447" cy="4464847"/>
          </a:xfrm>
          <a:prstGeom prst="rect">
            <a:avLst/>
          </a:prstGeom>
        </p:spPr>
      </p:pic>
    </p:spTree>
    <p:extLst>
      <p:ext uri="{BB962C8B-B14F-4D97-AF65-F5344CB8AC3E}">
        <p14:creationId xmlns:p14="http://schemas.microsoft.com/office/powerpoint/2010/main" val="17500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A560-D254-4249-9C27-A797CE9657AF}"/>
              </a:ext>
            </a:extLst>
          </p:cNvPr>
          <p:cNvSpPr>
            <a:spLocks noGrp="1"/>
          </p:cNvSpPr>
          <p:nvPr>
            <p:ph type="title"/>
          </p:nvPr>
        </p:nvSpPr>
        <p:spPr>
          <a:xfrm>
            <a:off x="681038" y="365127"/>
            <a:ext cx="8543925" cy="650873"/>
          </a:xfrm>
        </p:spPr>
        <p:txBody>
          <a:bodyPr>
            <a:normAutofit fontScale="90000"/>
          </a:bodyPr>
          <a:lstStyle/>
          <a:p>
            <a:r>
              <a:rPr lang="en-GB" dirty="0"/>
              <a:t>Designer screen</a:t>
            </a:r>
          </a:p>
        </p:txBody>
      </p:sp>
      <p:sp>
        <p:nvSpPr>
          <p:cNvPr id="3" name="Content Placeholder 2">
            <a:extLst>
              <a:ext uri="{FF2B5EF4-FFF2-40B4-BE49-F238E27FC236}">
                <a16:creationId xmlns:a16="http://schemas.microsoft.com/office/drawing/2014/main" id="{F9A23DC5-E1B4-4C23-9C61-85A9E4A31AAE}"/>
              </a:ext>
            </a:extLst>
          </p:cNvPr>
          <p:cNvSpPr>
            <a:spLocks noGrp="1"/>
          </p:cNvSpPr>
          <p:nvPr>
            <p:ph idx="1"/>
          </p:nvPr>
        </p:nvSpPr>
        <p:spPr>
          <a:xfrm>
            <a:off x="230909" y="1127270"/>
            <a:ext cx="2576945" cy="3621760"/>
          </a:xfrm>
        </p:spPr>
        <p:txBody>
          <a:bodyPr>
            <a:normAutofit/>
          </a:bodyPr>
          <a:lstStyle/>
          <a:p>
            <a:pPr marL="0" indent="0">
              <a:buNone/>
            </a:pPr>
            <a:r>
              <a:rPr lang="en-GB" sz="2400" dirty="0"/>
              <a:t>This sets up and shows the components that have been added to the screen design.</a:t>
            </a:r>
          </a:p>
          <a:p>
            <a:pPr marL="0" indent="0">
              <a:buNone/>
            </a:pPr>
            <a:r>
              <a:rPr lang="en-GB" sz="2400" dirty="0"/>
              <a:t>These components are referenced by the blocks code that follows</a:t>
            </a:r>
          </a:p>
        </p:txBody>
      </p:sp>
      <p:pic>
        <p:nvPicPr>
          <p:cNvPr id="5" name="Picture 4">
            <a:extLst>
              <a:ext uri="{FF2B5EF4-FFF2-40B4-BE49-F238E27FC236}">
                <a16:creationId xmlns:a16="http://schemas.microsoft.com/office/drawing/2014/main" id="{A39A4AC7-1B61-42D4-9107-2772D1CDA800}"/>
              </a:ext>
            </a:extLst>
          </p:cNvPr>
          <p:cNvPicPr>
            <a:picLocks noChangeAspect="1"/>
          </p:cNvPicPr>
          <p:nvPr/>
        </p:nvPicPr>
        <p:blipFill>
          <a:blip r:embed="rId2"/>
          <a:stretch>
            <a:fillRect/>
          </a:stretch>
        </p:blipFill>
        <p:spPr>
          <a:xfrm>
            <a:off x="2899641" y="1127270"/>
            <a:ext cx="3012911" cy="5032375"/>
          </a:xfrm>
          <a:prstGeom prst="rect">
            <a:avLst/>
          </a:prstGeom>
        </p:spPr>
      </p:pic>
      <p:pic>
        <p:nvPicPr>
          <p:cNvPr id="7" name="Picture 6">
            <a:extLst>
              <a:ext uri="{FF2B5EF4-FFF2-40B4-BE49-F238E27FC236}">
                <a16:creationId xmlns:a16="http://schemas.microsoft.com/office/drawing/2014/main" id="{E10299CC-CA08-4C66-8E0D-18D5FC5D0210}"/>
              </a:ext>
            </a:extLst>
          </p:cNvPr>
          <p:cNvPicPr>
            <a:picLocks noChangeAspect="1"/>
          </p:cNvPicPr>
          <p:nvPr/>
        </p:nvPicPr>
        <p:blipFill>
          <a:blip r:embed="rId3"/>
          <a:stretch>
            <a:fillRect/>
          </a:stretch>
        </p:blipFill>
        <p:spPr>
          <a:xfrm>
            <a:off x="6524770" y="608011"/>
            <a:ext cx="2700193" cy="4907307"/>
          </a:xfrm>
          <a:prstGeom prst="rect">
            <a:avLst/>
          </a:prstGeom>
        </p:spPr>
      </p:pic>
      <p:cxnSp>
        <p:nvCxnSpPr>
          <p:cNvPr id="9" name="Straight Arrow Connector 8">
            <a:extLst>
              <a:ext uri="{FF2B5EF4-FFF2-40B4-BE49-F238E27FC236}">
                <a16:creationId xmlns:a16="http://schemas.microsoft.com/office/drawing/2014/main" id="{94A73E04-85FF-41AA-846D-960FA3A32EC8}"/>
              </a:ext>
            </a:extLst>
          </p:cNvPr>
          <p:cNvCxnSpPr>
            <a:cxnSpLocks/>
          </p:cNvCxnSpPr>
          <p:nvPr/>
        </p:nvCxnSpPr>
        <p:spPr>
          <a:xfrm flipH="1">
            <a:off x="5467927" y="1614704"/>
            <a:ext cx="1727110" cy="52261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9ABA203-D8DF-4AF8-A864-DF0F726EF924}"/>
              </a:ext>
            </a:extLst>
          </p:cNvPr>
          <p:cNvCxnSpPr>
            <a:cxnSpLocks/>
          </p:cNvCxnSpPr>
          <p:nvPr/>
        </p:nvCxnSpPr>
        <p:spPr>
          <a:xfrm flipH="1" flipV="1">
            <a:off x="5229716" y="2440238"/>
            <a:ext cx="2074151" cy="13071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CD63B03-BCED-4165-AA27-9DB48BEC30D0}"/>
              </a:ext>
            </a:extLst>
          </p:cNvPr>
          <p:cNvCxnSpPr>
            <a:cxnSpLocks/>
          </p:cNvCxnSpPr>
          <p:nvPr/>
        </p:nvCxnSpPr>
        <p:spPr>
          <a:xfrm flipH="1">
            <a:off x="4322618" y="2207489"/>
            <a:ext cx="3038043" cy="16257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890548-853B-41CA-917A-DBC1D1C336CC}"/>
              </a:ext>
            </a:extLst>
          </p:cNvPr>
          <p:cNvCxnSpPr>
            <a:cxnSpLocks/>
          </p:cNvCxnSpPr>
          <p:nvPr/>
        </p:nvCxnSpPr>
        <p:spPr>
          <a:xfrm flipH="1">
            <a:off x="5467927" y="2877361"/>
            <a:ext cx="178781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C1EDF3A-2315-4591-8C58-29EBFC7B1116}"/>
              </a:ext>
            </a:extLst>
          </p:cNvPr>
          <p:cNvCxnSpPr>
            <a:cxnSpLocks/>
          </p:cNvCxnSpPr>
          <p:nvPr/>
        </p:nvCxnSpPr>
        <p:spPr>
          <a:xfrm flipH="1">
            <a:off x="5467927" y="3191397"/>
            <a:ext cx="1787810" cy="6903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ED0DCB2-2D77-4072-BD71-1A8F3EF73A5F}"/>
              </a:ext>
            </a:extLst>
          </p:cNvPr>
          <p:cNvCxnSpPr>
            <a:cxnSpLocks/>
          </p:cNvCxnSpPr>
          <p:nvPr/>
        </p:nvCxnSpPr>
        <p:spPr>
          <a:xfrm flipH="1" flipV="1">
            <a:off x="4042240" y="3354465"/>
            <a:ext cx="3322957" cy="16306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88E4FA8-2223-4133-8340-C355BEB1CE1C}"/>
              </a:ext>
            </a:extLst>
          </p:cNvPr>
          <p:cNvCxnSpPr>
            <a:cxnSpLocks/>
          </p:cNvCxnSpPr>
          <p:nvPr/>
        </p:nvCxnSpPr>
        <p:spPr>
          <a:xfrm flipH="1">
            <a:off x="5560291" y="3822970"/>
            <a:ext cx="1630083" cy="69038"/>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037C571-A247-4FDC-B302-6A6BC033D1C8}"/>
              </a:ext>
            </a:extLst>
          </p:cNvPr>
          <p:cNvCxnSpPr>
            <a:cxnSpLocks/>
          </p:cNvCxnSpPr>
          <p:nvPr/>
        </p:nvCxnSpPr>
        <p:spPr>
          <a:xfrm flipH="1" flipV="1">
            <a:off x="5080000" y="3969541"/>
            <a:ext cx="2312627" cy="12532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F7B1516-A0F6-4718-B827-042415A11D2D}"/>
              </a:ext>
            </a:extLst>
          </p:cNvPr>
          <p:cNvCxnSpPr>
            <a:cxnSpLocks/>
          </p:cNvCxnSpPr>
          <p:nvPr/>
        </p:nvCxnSpPr>
        <p:spPr>
          <a:xfrm flipH="1" flipV="1">
            <a:off x="4953000" y="4244837"/>
            <a:ext cx="2407661" cy="18233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7EC7C5-16A7-47AA-841B-6B5547FBBB4B}"/>
              </a:ext>
            </a:extLst>
          </p:cNvPr>
          <p:cNvCxnSpPr>
            <a:cxnSpLocks/>
          </p:cNvCxnSpPr>
          <p:nvPr/>
        </p:nvCxnSpPr>
        <p:spPr>
          <a:xfrm flipH="1">
            <a:off x="3777673" y="4749030"/>
            <a:ext cx="3478064" cy="73135"/>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B56A889A-4AA9-4273-AE19-FDAD052E5415}"/>
              </a:ext>
            </a:extLst>
          </p:cNvPr>
          <p:cNvPicPr>
            <a:picLocks noChangeAspect="1"/>
          </p:cNvPicPr>
          <p:nvPr/>
        </p:nvPicPr>
        <p:blipFill>
          <a:blip r:embed="rId4"/>
          <a:stretch>
            <a:fillRect/>
          </a:stretch>
        </p:blipFill>
        <p:spPr>
          <a:xfrm>
            <a:off x="3675486" y="6090374"/>
            <a:ext cx="1695450" cy="590550"/>
          </a:xfrm>
          <a:prstGeom prst="rect">
            <a:avLst/>
          </a:prstGeom>
        </p:spPr>
      </p:pic>
      <p:cxnSp>
        <p:nvCxnSpPr>
          <p:cNvPr id="34" name="Straight Arrow Connector 33">
            <a:extLst>
              <a:ext uri="{FF2B5EF4-FFF2-40B4-BE49-F238E27FC236}">
                <a16:creationId xmlns:a16="http://schemas.microsoft.com/office/drawing/2014/main" id="{E0A52CD9-EE0E-48CA-A123-35C8EBF2B5FA}"/>
              </a:ext>
            </a:extLst>
          </p:cNvPr>
          <p:cNvCxnSpPr>
            <a:cxnSpLocks/>
            <a:endCxn id="33" idx="3"/>
          </p:cNvCxnSpPr>
          <p:nvPr/>
        </p:nvCxnSpPr>
        <p:spPr>
          <a:xfrm flipH="1">
            <a:off x="5370936" y="5107458"/>
            <a:ext cx="1880976" cy="1278191"/>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92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BFA5-DC41-4AC9-87EE-FAE9ABBB94B9}"/>
              </a:ext>
            </a:extLst>
          </p:cNvPr>
          <p:cNvSpPr>
            <a:spLocks noGrp="1"/>
          </p:cNvSpPr>
          <p:nvPr>
            <p:ph type="title"/>
          </p:nvPr>
        </p:nvSpPr>
        <p:spPr>
          <a:xfrm>
            <a:off x="681038" y="365128"/>
            <a:ext cx="8887835" cy="817128"/>
          </a:xfrm>
        </p:spPr>
        <p:txBody>
          <a:bodyPr>
            <a:normAutofit fontScale="90000"/>
          </a:bodyPr>
          <a:lstStyle/>
          <a:p>
            <a:r>
              <a:rPr lang="en-GB" dirty="0"/>
              <a:t>Writing the code behind the components</a:t>
            </a:r>
          </a:p>
        </p:txBody>
      </p:sp>
      <p:sp>
        <p:nvSpPr>
          <p:cNvPr id="3" name="Content Placeholder 2">
            <a:extLst>
              <a:ext uri="{FF2B5EF4-FFF2-40B4-BE49-F238E27FC236}">
                <a16:creationId xmlns:a16="http://schemas.microsoft.com/office/drawing/2014/main" id="{339616BD-FEBD-4441-A6B5-7E57CA5832BC}"/>
              </a:ext>
            </a:extLst>
          </p:cNvPr>
          <p:cNvSpPr>
            <a:spLocks noGrp="1"/>
          </p:cNvSpPr>
          <p:nvPr>
            <p:ph idx="1"/>
          </p:nvPr>
        </p:nvSpPr>
        <p:spPr>
          <a:xfrm>
            <a:off x="296627" y="1871085"/>
            <a:ext cx="2607107" cy="3115830"/>
          </a:xfrm>
        </p:spPr>
        <p:txBody>
          <a:bodyPr>
            <a:normAutofit fontScale="92500" lnSpcReduction="20000"/>
          </a:bodyPr>
          <a:lstStyle/>
          <a:p>
            <a:r>
              <a:rPr lang="en-GB" dirty="0"/>
              <a:t>In Blocks mode: you build the code behind the elements that you have put on the screen using the drag and drop style as used with most Blocks </a:t>
            </a:r>
            <a:r>
              <a:rPr lang="en-GB" sz="2600" dirty="0"/>
              <a:t>programs </a:t>
            </a:r>
          </a:p>
          <a:p>
            <a:endParaRPr lang="en-GB" dirty="0"/>
          </a:p>
        </p:txBody>
      </p:sp>
      <p:pic>
        <p:nvPicPr>
          <p:cNvPr id="5" name="Picture 4">
            <a:extLst>
              <a:ext uri="{FF2B5EF4-FFF2-40B4-BE49-F238E27FC236}">
                <a16:creationId xmlns:a16="http://schemas.microsoft.com/office/drawing/2014/main" id="{5AA5234D-1B54-4B87-A223-4F7B5B3151F3}"/>
              </a:ext>
            </a:extLst>
          </p:cNvPr>
          <p:cNvPicPr>
            <a:picLocks noChangeAspect="1"/>
          </p:cNvPicPr>
          <p:nvPr/>
        </p:nvPicPr>
        <p:blipFill>
          <a:blip r:embed="rId2"/>
          <a:stretch>
            <a:fillRect/>
          </a:stretch>
        </p:blipFill>
        <p:spPr>
          <a:xfrm>
            <a:off x="2903734" y="1286211"/>
            <a:ext cx="6826776" cy="4569352"/>
          </a:xfrm>
          <a:prstGeom prst="rect">
            <a:avLst/>
          </a:prstGeom>
        </p:spPr>
      </p:pic>
    </p:spTree>
    <p:extLst>
      <p:ext uri="{BB962C8B-B14F-4D97-AF65-F5344CB8AC3E}">
        <p14:creationId xmlns:p14="http://schemas.microsoft.com/office/powerpoint/2010/main" val="219197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48752-29C9-426C-BFE5-EB9D7572B9EE}"/>
              </a:ext>
            </a:extLst>
          </p:cNvPr>
          <p:cNvSpPr>
            <a:spLocks noGrp="1"/>
          </p:cNvSpPr>
          <p:nvPr>
            <p:ph type="title"/>
          </p:nvPr>
        </p:nvSpPr>
        <p:spPr>
          <a:xfrm>
            <a:off x="681038" y="365127"/>
            <a:ext cx="8543925" cy="906893"/>
          </a:xfrm>
        </p:spPr>
        <p:txBody>
          <a:bodyPr/>
          <a:lstStyle/>
          <a:p>
            <a:r>
              <a:rPr lang="en-GB" dirty="0"/>
              <a:t>Blocks - Bluetooth components</a:t>
            </a:r>
          </a:p>
        </p:txBody>
      </p:sp>
      <p:sp>
        <p:nvSpPr>
          <p:cNvPr id="3" name="Content Placeholder 2">
            <a:extLst>
              <a:ext uri="{FF2B5EF4-FFF2-40B4-BE49-F238E27FC236}">
                <a16:creationId xmlns:a16="http://schemas.microsoft.com/office/drawing/2014/main" id="{BC722F84-7775-4A49-9876-748174CA5D97}"/>
              </a:ext>
            </a:extLst>
          </p:cNvPr>
          <p:cNvSpPr>
            <a:spLocks noGrp="1"/>
          </p:cNvSpPr>
          <p:nvPr>
            <p:ph idx="1"/>
          </p:nvPr>
        </p:nvSpPr>
        <p:spPr>
          <a:xfrm>
            <a:off x="681036" y="1323253"/>
            <a:ext cx="8065799" cy="575830"/>
          </a:xfrm>
        </p:spPr>
        <p:txBody>
          <a:bodyPr>
            <a:normAutofit/>
          </a:bodyPr>
          <a:lstStyle/>
          <a:p>
            <a:r>
              <a:rPr lang="en-GB" sz="2400" dirty="0"/>
              <a:t>Bluetooth address selection, connection &amp; disconnection</a:t>
            </a:r>
          </a:p>
        </p:txBody>
      </p:sp>
      <p:pic>
        <p:nvPicPr>
          <p:cNvPr id="7" name="Picture 6">
            <a:extLst>
              <a:ext uri="{FF2B5EF4-FFF2-40B4-BE49-F238E27FC236}">
                <a16:creationId xmlns:a16="http://schemas.microsoft.com/office/drawing/2014/main" id="{F80E850F-F59A-4D87-A51F-FAABA2D359BD}"/>
              </a:ext>
            </a:extLst>
          </p:cNvPr>
          <p:cNvPicPr>
            <a:picLocks noChangeAspect="1"/>
          </p:cNvPicPr>
          <p:nvPr/>
        </p:nvPicPr>
        <p:blipFill>
          <a:blip r:embed="rId2"/>
          <a:stretch>
            <a:fillRect/>
          </a:stretch>
        </p:blipFill>
        <p:spPr>
          <a:xfrm>
            <a:off x="681036" y="1950316"/>
            <a:ext cx="8654076" cy="3059834"/>
          </a:xfrm>
          <a:prstGeom prst="rect">
            <a:avLst/>
          </a:prstGeom>
        </p:spPr>
      </p:pic>
      <p:pic>
        <p:nvPicPr>
          <p:cNvPr id="9" name="Picture 8">
            <a:extLst>
              <a:ext uri="{FF2B5EF4-FFF2-40B4-BE49-F238E27FC236}">
                <a16:creationId xmlns:a16="http://schemas.microsoft.com/office/drawing/2014/main" id="{CA312A79-DDC2-4696-AD44-D90604FD3749}"/>
              </a:ext>
            </a:extLst>
          </p:cNvPr>
          <p:cNvPicPr>
            <a:picLocks noChangeAspect="1"/>
          </p:cNvPicPr>
          <p:nvPr/>
        </p:nvPicPr>
        <p:blipFill>
          <a:blip r:embed="rId3"/>
          <a:stretch>
            <a:fillRect/>
          </a:stretch>
        </p:blipFill>
        <p:spPr>
          <a:xfrm>
            <a:off x="681036" y="5061383"/>
            <a:ext cx="4381500" cy="1076325"/>
          </a:xfrm>
          <a:prstGeom prst="rect">
            <a:avLst/>
          </a:prstGeom>
        </p:spPr>
      </p:pic>
    </p:spTree>
    <p:extLst>
      <p:ext uri="{BB962C8B-B14F-4D97-AF65-F5344CB8AC3E}">
        <p14:creationId xmlns:p14="http://schemas.microsoft.com/office/powerpoint/2010/main" val="165333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0EC91C-B220-432C-8E78-FBD3EC94465C}"/>
              </a:ext>
            </a:extLst>
          </p:cNvPr>
          <p:cNvSpPr>
            <a:spLocks noGrp="1"/>
          </p:cNvSpPr>
          <p:nvPr>
            <p:ph idx="1"/>
          </p:nvPr>
        </p:nvSpPr>
        <p:spPr>
          <a:xfrm>
            <a:off x="378692" y="1188316"/>
            <a:ext cx="8081818" cy="1102302"/>
          </a:xfrm>
        </p:spPr>
        <p:txBody>
          <a:bodyPr>
            <a:normAutofit/>
          </a:bodyPr>
          <a:lstStyle/>
          <a:p>
            <a:r>
              <a:rPr lang="en-GB" sz="2400" dirty="0"/>
              <a:t>These blocks process the checkbox on the screen,  send text “on” or “off” to the robot via Bluetooth and update the returned value on the screen</a:t>
            </a:r>
          </a:p>
        </p:txBody>
      </p:sp>
      <p:sp>
        <p:nvSpPr>
          <p:cNvPr id="4" name="Title 1">
            <a:extLst>
              <a:ext uri="{FF2B5EF4-FFF2-40B4-BE49-F238E27FC236}">
                <a16:creationId xmlns:a16="http://schemas.microsoft.com/office/drawing/2014/main" id="{144888D3-D9EB-4301-BF1C-527815CF5366}"/>
              </a:ext>
            </a:extLst>
          </p:cNvPr>
          <p:cNvSpPr>
            <a:spLocks noGrp="1"/>
          </p:cNvSpPr>
          <p:nvPr>
            <p:ph type="title"/>
          </p:nvPr>
        </p:nvSpPr>
        <p:spPr>
          <a:xfrm>
            <a:off x="681038" y="365126"/>
            <a:ext cx="8543925" cy="734002"/>
          </a:xfrm>
        </p:spPr>
        <p:txBody>
          <a:bodyPr>
            <a:normAutofit fontScale="90000"/>
          </a:bodyPr>
          <a:lstStyle/>
          <a:p>
            <a:r>
              <a:rPr lang="en-GB" dirty="0"/>
              <a:t>Blocks - Send commands components</a:t>
            </a:r>
          </a:p>
        </p:txBody>
      </p:sp>
      <p:pic>
        <p:nvPicPr>
          <p:cNvPr id="6" name="Picture 5">
            <a:extLst>
              <a:ext uri="{FF2B5EF4-FFF2-40B4-BE49-F238E27FC236}">
                <a16:creationId xmlns:a16="http://schemas.microsoft.com/office/drawing/2014/main" id="{8FCA1EFD-4C90-40FD-9B5A-C9E06AC16C5E}"/>
              </a:ext>
            </a:extLst>
          </p:cNvPr>
          <p:cNvPicPr>
            <a:picLocks noChangeAspect="1"/>
          </p:cNvPicPr>
          <p:nvPr/>
        </p:nvPicPr>
        <p:blipFill>
          <a:blip r:embed="rId2"/>
          <a:stretch>
            <a:fillRect/>
          </a:stretch>
        </p:blipFill>
        <p:spPr>
          <a:xfrm>
            <a:off x="590551" y="2411559"/>
            <a:ext cx="3829050" cy="1181100"/>
          </a:xfrm>
          <a:prstGeom prst="rect">
            <a:avLst/>
          </a:prstGeom>
        </p:spPr>
      </p:pic>
      <p:pic>
        <p:nvPicPr>
          <p:cNvPr id="8" name="Picture 7">
            <a:extLst>
              <a:ext uri="{FF2B5EF4-FFF2-40B4-BE49-F238E27FC236}">
                <a16:creationId xmlns:a16="http://schemas.microsoft.com/office/drawing/2014/main" id="{E95F07D1-8B20-406A-BA74-90CCE61DCBB2}"/>
              </a:ext>
            </a:extLst>
          </p:cNvPr>
          <p:cNvPicPr>
            <a:picLocks noChangeAspect="1"/>
          </p:cNvPicPr>
          <p:nvPr/>
        </p:nvPicPr>
        <p:blipFill>
          <a:blip r:embed="rId3"/>
          <a:stretch>
            <a:fillRect/>
          </a:stretch>
        </p:blipFill>
        <p:spPr>
          <a:xfrm>
            <a:off x="607147" y="3592659"/>
            <a:ext cx="6438900" cy="2981325"/>
          </a:xfrm>
          <a:prstGeom prst="rect">
            <a:avLst/>
          </a:prstGeom>
        </p:spPr>
      </p:pic>
    </p:spTree>
    <p:extLst>
      <p:ext uri="{BB962C8B-B14F-4D97-AF65-F5344CB8AC3E}">
        <p14:creationId xmlns:p14="http://schemas.microsoft.com/office/powerpoint/2010/main" val="1596725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948</TotalTime>
  <Words>1237</Words>
  <Application>Microsoft Office PowerPoint</Application>
  <PresentationFormat>A4 Paper (210x297 mm)</PresentationFormat>
  <Paragraphs>102</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inherit</vt:lpstr>
      <vt:lpstr>Open Sans</vt:lpstr>
      <vt:lpstr>Office Theme</vt:lpstr>
      <vt:lpstr>Controlling your UKMARSBOT from your Android phone</vt:lpstr>
      <vt:lpstr>All you need to do  !!</vt:lpstr>
      <vt:lpstr>So how do we do all that?</vt:lpstr>
      <vt:lpstr>Writing the App on your PC</vt:lpstr>
      <vt:lpstr>Designer – Palette items</vt:lpstr>
      <vt:lpstr>Designer screen</vt:lpstr>
      <vt:lpstr>Writing the code behind the components</vt:lpstr>
      <vt:lpstr>Blocks - Bluetooth components</vt:lpstr>
      <vt:lpstr>Blocks - Send commands components</vt:lpstr>
      <vt:lpstr>Saving your Android app</vt:lpstr>
      <vt:lpstr>Building the app for your phone</vt:lpstr>
      <vt:lpstr>Putting the app on your phone</vt:lpstr>
      <vt:lpstr>Now for the Arduino Nano code – page1</vt:lpstr>
      <vt:lpstr>Now for the Arduino Nano code – page2</vt:lpstr>
      <vt:lpstr>UKMARSBOT hardware needed</vt:lpstr>
      <vt:lpstr>PowerPoint Presentation</vt:lpstr>
      <vt:lpstr>Configure your Bluetooth connection</vt:lpstr>
      <vt:lpstr>Bluetooth permissions</vt:lpstr>
      <vt:lpstr>Want to see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Controlling your UKMARSBOT from your phone</dc:title>
  <dc:creator>David Hannaford</dc:creator>
  <cp:lastModifiedBy>David Hannaford</cp:lastModifiedBy>
  <cp:revision>18</cp:revision>
  <dcterms:created xsi:type="dcterms:W3CDTF">2022-03-28T08:51:38Z</dcterms:created>
  <dcterms:modified xsi:type="dcterms:W3CDTF">2022-12-05T19:38:57Z</dcterms:modified>
</cp:coreProperties>
</file>