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5" r:id="rId4"/>
    <p:sldId id="262" r:id="rId5"/>
    <p:sldId id="268" r:id="rId6"/>
    <p:sldId id="271" r:id="rId7"/>
    <p:sldId id="267" r:id="rId8"/>
    <p:sldId id="266" r:id="rId9"/>
    <p:sldId id="269" r:id="rId10"/>
    <p:sldId id="261" r:id="rId11"/>
    <p:sldId id="272" r:id="rId12"/>
    <p:sldId id="273" r:id="rId13"/>
    <p:sldId id="263" r:id="rId14"/>
    <p:sldId id="27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6" autoAdjust="0"/>
    <p:restoredTop sz="94660"/>
  </p:normalViewPr>
  <p:slideViewPr>
    <p:cSldViewPr snapToGrid="0">
      <p:cViewPr varScale="1">
        <p:scale>
          <a:sx n="74" d="100"/>
          <a:sy n="74" d="100"/>
        </p:scale>
        <p:origin x="72" y="2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4B04C-11C6-C858-41D2-4407646545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CE524A7-759F-0977-4C9D-613468A907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06AD826-7B9F-E15D-53C9-4BD44B43A284}"/>
              </a:ext>
            </a:extLst>
          </p:cNvPr>
          <p:cNvSpPr>
            <a:spLocks noGrp="1"/>
          </p:cNvSpPr>
          <p:nvPr>
            <p:ph type="dt" sz="half" idx="10"/>
          </p:nvPr>
        </p:nvSpPr>
        <p:spPr/>
        <p:txBody>
          <a:bodyPr/>
          <a:lstStyle/>
          <a:p>
            <a:fld id="{8D06C4C9-A6C5-4A33-8B21-E1C923B45765}" type="datetimeFigureOut">
              <a:rPr lang="en-GB" smtClean="0"/>
              <a:t>11/01/2024</a:t>
            </a:fld>
            <a:endParaRPr lang="en-GB"/>
          </a:p>
        </p:txBody>
      </p:sp>
      <p:sp>
        <p:nvSpPr>
          <p:cNvPr id="5" name="Footer Placeholder 4">
            <a:extLst>
              <a:ext uri="{FF2B5EF4-FFF2-40B4-BE49-F238E27FC236}">
                <a16:creationId xmlns:a16="http://schemas.microsoft.com/office/drawing/2014/main" id="{651C965E-6A1D-F5E1-4B4A-4F8B23BF7C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A72502-9B9B-8A51-941F-E4A46AC0C90A}"/>
              </a:ext>
            </a:extLst>
          </p:cNvPr>
          <p:cNvSpPr>
            <a:spLocks noGrp="1"/>
          </p:cNvSpPr>
          <p:nvPr>
            <p:ph type="sldNum" sz="quarter" idx="12"/>
          </p:nvPr>
        </p:nvSpPr>
        <p:spPr/>
        <p:txBody>
          <a:bodyPr/>
          <a:lstStyle/>
          <a:p>
            <a:fld id="{1E8D9EB5-D6AB-4A5E-949E-09AB9BF22589}" type="slidenum">
              <a:rPr lang="en-GB" smtClean="0"/>
              <a:t>‹#›</a:t>
            </a:fld>
            <a:endParaRPr lang="en-GB"/>
          </a:p>
        </p:txBody>
      </p:sp>
    </p:spTree>
    <p:extLst>
      <p:ext uri="{BB962C8B-B14F-4D97-AF65-F5344CB8AC3E}">
        <p14:creationId xmlns:p14="http://schemas.microsoft.com/office/powerpoint/2010/main" val="2770222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2E9D8-E120-28DA-CC70-00A1F4324D5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011DF3-34D4-E03B-597E-30C7E44372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DD9C3F-D2E4-A540-39C1-04C29F802A9E}"/>
              </a:ext>
            </a:extLst>
          </p:cNvPr>
          <p:cNvSpPr>
            <a:spLocks noGrp="1"/>
          </p:cNvSpPr>
          <p:nvPr>
            <p:ph type="dt" sz="half" idx="10"/>
          </p:nvPr>
        </p:nvSpPr>
        <p:spPr/>
        <p:txBody>
          <a:bodyPr/>
          <a:lstStyle/>
          <a:p>
            <a:fld id="{8D06C4C9-A6C5-4A33-8B21-E1C923B45765}" type="datetimeFigureOut">
              <a:rPr lang="en-GB" smtClean="0"/>
              <a:t>11/01/2024</a:t>
            </a:fld>
            <a:endParaRPr lang="en-GB"/>
          </a:p>
        </p:txBody>
      </p:sp>
      <p:sp>
        <p:nvSpPr>
          <p:cNvPr id="5" name="Footer Placeholder 4">
            <a:extLst>
              <a:ext uri="{FF2B5EF4-FFF2-40B4-BE49-F238E27FC236}">
                <a16:creationId xmlns:a16="http://schemas.microsoft.com/office/drawing/2014/main" id="{9DEAA4E6-343E-9B32-E1C5-8384A02702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22BEB0-0D32-C256-CD21-863C82EBA60E}"/>
              </a:ext>
            </a:extLst>
          </p:cNvPr>
          <p:cNvSpPr>
            <a:spLocks noGrp="1"/>
          </p:cNvSpPr>
          <p:nvPr>
            <p:ph type="sldNum" sz="quarter" idx="12"/>
          </p:nvPr>
        </p:nvSpPr>
        <p:spPr/>
        <p:txBody>
          <a:bodyPr/>
          <a:lstStyle/>
          <a:p>
            <a:fld id="{1E8D9EB5-D6AB-4A5E-949E-09AB9BF22589}" type="slidenum">
              <a:rPr lang="en-GB" smtClean="0"/>
              <a:t>‹#›</a:t>
            </a:fld>
            <a:endParaRPr lang="en-GB"/>
          </a:p>
        </p:txBody>
      </p:sp>
    </p:spTree>
    <p:extLst>
      <p:ext uri="{BB962C8B-B14F-4D97-AF65-F5344CB8AC3E}">
        <p14:creationId xmlns:p14="http://schemas.microsoft.com/office/powerpoint/2010/main" val="2422857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55C852-EB69-9E1C-351F-EEAD3FC705F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14FCFD-E573-5CD1-38CA-619189F373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571164-6A88-94C3-2E37-8B79A728DA43}"/>
              </a:ext>
            </a:extLst>
          </p:cNvPr>
          <p:cNvSpPr>
            <a:spLocks noGrp="1"/>
          </p:cNvSpPr>
          <p:nvPr>
            <p:ph type="dt" sz="half" idx="10"/>
          </p:nvPr>
        </p:nvSpPr>
        <p:spPr/>
        <p:txBody>
          <a:bodyPr/>
          <a:lstStyle/>
          <a:p>
            <a:fld id="{8D06C4C9-A6C5-4A33-8B21-E1C923B45765}" type="datetimeFigureOut">
              <a:rPr lang="en-GB" smtClean="0"/>
              <a:t>11/01/2024</a:t>
            </a:fld>
            <a:endParaRPr lang="en-GB"/>
          </a:p>
        </p:txBody>
      </p:sp>
      <p:sp>
        <p:nvSpPr>
          <p:cNvPr id="5" name="Footer Placeholder 4">
            <a:extLst>
              <a:ext uri="{FF2B5EF4-FFF2-40B4-BE49-F238E27FC236}">
                <a16:creationId xmlns:a16="http://schemas.microsoft.com/office/drawing/2014/main" id="{DE28B5DF-F0D6-D504-DBFE-BD8D6182D5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FD8BAC-C9EC-6B53-FDBB-03644D6F8547}"/>
              </a:ext>
            </a:extLst>
          </p:cNvPr>
          <p:cNvSpPr>
            <a:spLocks noGrp="1"/>
          </p:cNvSpPr>
          <p:nvPr>
            <p:ph type="sldNum" sz="quarter" idx="12"/>
          </p:nvPr>
        </p:nvSpPr>
        <p:spPr/>
        <p:txBody>
          <a:bodyPr/>
          <a:lstStyle/>
          <a:p>
            <a:fld id="{1E8D9EB5-D6AB-4A5E-949E-09AB9BF22589}" type="slidenum">
              <a:rPr lang="en-GB" smtClean="0"/>
              <a:t>‹#›</a:t>
            </a:fld>
            <a:endParaRPr lang="en-GB"/>
          </a:p>
        </p:txBody>
      </p:sp>
    </p:spTree>
    <p:extLst>
      <p:ext uri="{BB962C8B-B14F-4D97-AF65-F5344CB8AC3E}">
        <p14:creationId xmlns:p14="http://schemas.microsoft.com/office/powerpoint/2010/main" val="3835033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F33B0-9512-138A-39FD-820C79167A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959F23-D1B7-B5DF-198D-4257163183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1A82F6-BE07-BA39-5160-C56A77C19F66}"/>
              </a:ext>
            </a:extLst>
          </p:cNvPr>
          <p:cNvSpPr>
            <a:spLocks noGrp="1"/>
          </p:cNvSpPr>
          <p:nvPr>
            <p:ph type="dt" sz="half" idx="10"/>
          </p:nvPr>
        </p:nvSpPr>
        <p:spPr/>
        <p:txBody>
          <a:bodyPr/>
          <a:lstStyle/>
          <a:p>
            <a:fld id="{8D06C4C9-A6C5-4A33-8B21-E1C923B45765}" type="datetimeFigureOut">
              <a:rPr lang="en-GB" smtClean="0"/>
              <a:t>11/01/2024</a:t>
            </a:fld>
            <a:endParaRPr lang="en-GB"/>
          </a:p>
        </p:txBody>
      </p:sp>
      <p:sp>
        <p:nvSpPr>
          <p:cNvPr id="5" name="Footer Placeholder 4">
            <a:extLst>
              <a:ext uri="{FF2B5EF4-FFF2-40B4-BE49-F238E27FC236}">
                <a16:creationId xmlns:a16="http://schemas.microsoft.com/office/drawing/2014/main" id="{5770498A-5C1B-CDB7-7C29-F5748FB533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BF1A64-FB9D-CDBF-57C9-E620B77FB2CB}"/>
              </a:ext>
            </a:extLst>
          </p:cNvPr>
          <p:cNvSpPr>
            <a:spLocks noGrp="1"/>
          </p:cNvSpPr>
          <p:nvPr>
            <p:ph type="sldNum" sz="quarter" idx="12"/>
          </p:nvPr>
        </p:nvSpPr>
        <p:spPr/>
        <p:txBody>
          <a:bodyPr/>
          <a:lstStyle/>
          <a:p>
            <a:fld id="{1E8D9EB5-D6AB-4A5E-949E-09AB9BF22589}" type="slidenum">
              <a:rPr lang="en-GB" smtClean="0"/>
              <a:t>‹#›</a:t>
            </a:fld>
            <a:endParaRPr lang="en-GB"/>
          </a:p>
        </p:txBody>
      </p:sp>
    </p:spTree>
    <p:extLst>
      <p:ext uri="{BB962C8B-B14F-4D97-AF65-F5344CB8AC3E}">
        <p14:creationId xmlns:p14="http://schemas.microsoft.com/office/powerpoint/2010/main" val="263155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9505A-94B5-5B67-DD40-3AB817929A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5764CDC-3647-AA76-7095-5B63598EF1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FA6979-6924-FA13-8F2F-C88DFC7B0F77}"/>
              </a:ext>
            </a:extLst>
          </p:cNvPr>
          <p:cNvSpPr>
            <a:spLocks noGrp="1"/>
          </p:cNvSpPr>
          <p:nvPr>
            <p:ph type="dt" sz="half" idx="10"/>
          </p:nvPr>
        </p:nvSpPr>
        <p:spPr/>
        <p:txBody>
          <a:bodyPr/>
          <a:lstStyle/>
          <a:p>
            <a:fld id="{8D06C4C9-A6C5-4A33-8B21-E1C923B45765}" type="datetimeFigureOut">
              <a:rPr lang="en-GB" smtClean="0"/>
              <a:t>11/01/2024</a:t>
            </a:fld>
            <a:endParaRPr lang="en-GB"/>
          </a:p>
        </p:txBody>
      </p:sp>
      <p:sp>
        <p:nvSpPr>
          <p:cNvPr id="5" name="Footer Placeholder 4">
            <a:extLst>
              <a:ext uri="{FF2B5EF4-FFF2-40B4-BE49-F238E27FC236}">
                <a16:creationId xmlns:a16="http://schemas.microsoft.com/office/drawing/2014/main" id="{9D36A701-7CD4-A3C3-5FD4-7971FD74B9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97FE90-9A1D-BFE3-B922-9D6362FB4907}"/>
              </a:ext>
            </a:extLst>
          </p:cNvPr>
          <p:cNvSpPr>
            <a:spLocks noGrp="1"/>
          </p:cNvSpPr>
          <p:nvPr>
            <p:ph type="sldNum" sz="quarter" idx="12"/>
          </p:nvPr>
        </p:nvSpPr>
        <p:spPr/>
        <p:txBody>
          <a:bodyPr/>
          <a:lstStyle/>
          <a:p>
            <a:fld id="{1E8D9EB5-D6AB-4A5E-949E-09AB9BF22589}" type="slidenum">
              <a:rPr lang="en-GB" smtClean="0"/>
              <a:t>‹#›</a:t>
            </a:fld>
            <a:endParaRPr lang="en-GB"/>
          </a:p>
        </p:txBody>
      </p:sp>
    </p:spTree>
    <p:extLst>
      <p:ext uri="{BB962C8B-B14F-4D97-AF65-F5344CB8AC3E}">
        <p14:creationId xmlns:p14="http://schemas.microsoft.com/office/powerpoint/2010/main" val="919764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84082-24B8-3A5E-86E8-A3AE3F0F6D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3946E5-2CC2-52D3-BF02-8A63DE170A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66A2947-84BD-98E8-B73B-B064126D8A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6B9E12-6312-8D4F-A751-F646ABF8CB4F}"/>
              </a:ext>
            </a:extLst>
          </p:cNvPr>
          <p:cNvSpPr>
            <a:spLocks noGrp="1"/>
          </p:cNvSpPr>
          <p:nvPr>
            <p:ph type="dt" sz="half" idx="10"/>
          </p:nvPr>
        </p:nvSpPr>
        <p:spPr/>
        <p:txBody>
          <a:bodyPr/>
          <a:lstStyle/>
          <a:p>
            <a:fld id="{8D06C4C9-A6C5-4A33-8B21-E1C923B45765}" type="datetimeFigureOut">
              <a:rPr lang="en-GB" smtClean="0"/>
              <a:t>11/01/2024</a:t>
            </a:fld>
            <a:endParaRPr lang="en-GB"/>
          </a:p>
        </p:txBody>
      </p:sp>
      <p:sp>
        <p:nvSpPr>
          <p:cNvPr id="6" name="Footer Placeholder 5">
            <a:extLst>
              <a:ext uri="{FF2B5EF4-FFF2-40B4-BE49-F238E27FC236}">
                <a16:creationId xmlns:a16="http://schemas.microsoft.com/office/drawing/2014/main" id="{5DA82632-4F0D-7547-D00B-23CB7C320C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7E25D8-DD7B-7262-86A2-4DB6BB4811EF}"/>
              </a:ext>
            </a:extLst>
          </p:cNvPr>
          <p:cNvSpPr>
            <a:spLocks noGrp="1"/>
          </p:cNvSpPr>
          <p:nvPr>
            <p:ph type="sldNum" sz="quarter" idx="12"/>
          </p:nvPr>
        </p:nvSpPr>
        <p:spPr/>
        <p:txBody>
          <a:bodyPr/>
          <a:lstStyle/>
          <a:p>
            <a:fld id="{1E8D9EB5-D6AB-4A5E-949E-09AB9BF22589}" type="slidenum">
              <a:rPr lang="en-GB" smtClean="0"/>
              <a:t>‹#›</a:t>
            </a:fld>
            <a:endParaRPr lang="en-GB"/>
          </a:p>
        </p:txBody>
      </p:sp>
    </p:spTree>
    <p:extLst>
      <p:ext uri="{BB962C8B-B14F-4D97-AF65-F5344CB8AC3E}">
        <p14:creationId xmlns:p14="http://schemas.microsoft.com/office/powerpoint/2010/main" val="2968863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660E-83C0-B447-FD59-A1C376A803A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F8BE7C-B0A6-C974-24FD-B83635060E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F04FD8-8F9E-6442-A388-D4BFB9EF40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A82B448-4BF4-9B8C-CE28-32813AE378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DE3AF9-70BC-4736-341F-E5554D84BA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F9E01FF-06ED-AEF5-D8B7-BB6C18258126}"/>
              </a:ext>
            </a:extLst>
          </p:cNvPr>
          <p:cNvSpPr>
            <a:spLocks noGrp="1"/>
          </p:cNvSpPr>
          <p:nvPr>
            <p:ph type="dt" sz="half" idx="10"/>
          </p:nvPr>
        </p:nvSpPr>
        <p:spPr/>
        <p:txBody>
          <a:bodyPr/>
          <a:lstStyle/>
          <a:p>
            <a:fld id="{8D06C4C9-A6C5-4A33-8B21-E1C923B45765}" type="datetimeFigureOut">
              <a:rPr lang="en-GB" smtClean="0"/>
              <a:t>11/01/2024</a:t>
            </a:fld>
            <a:endParaRPr lang="en-GB"/>
          </a:p>
        </p:txBody>
      </p:sp>
      <p:sp>
        <p:nvSpPr>
          <p:cNvPr id="8" name="Footer Placeholder 7">
            <a:extLst>
              <a:ext uri="{FF2B5EF4-FFF2-40B4-BE49-F238E27FC236}">
                <a16:creationId xmlns:a16="http://schemas.microsoft.com/office/drawing/2014/main" id="{B7E73F32-7950-7C72-FC3C-85084C0748C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659348-E636-DBEF-7168-07BE69B56E7A}"/>
              </a:ext>
            </a:extLst>
          </p:cNvPr>
          <p:cNvSpPr>
            <a:spLocks noGrp="1"/>
          </p:cNvSpPr>
          <p:nvPr>
            <p:ph type="sldNum" sz="quarter" idx="12"/>
          </p:nvPr>
        </p:nvSpPr>
        <p:spPr/>
        <p:txBody>
          <a:bodyPr/>
          <a:lstStyle/>
          <a:p>
            <a:fld id="{1E8D9EB5-D6AB-4A5E-949E-09AB9BF22589}" type="slidenum">
              <a:rPr lang="en-GB" smtClean="0"/>
              <a:t>‹#›</a:t>
            </a:fld>
            <a:endParaRPr lang="en-GB"/>
          </a:p>
        </p:txBody>
      </p:sp>
    </p:spTree>
    <p:extLst>
      <p:ext uri="{BB962C8B-B14F-4D97-AF65-F5344CB8AC3E}">
        <p14:creationId xmlns:p14="http://schemas.microsoft.com/office/powerpoint/2010/main" val="3704450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CD155-2373-90D1-20A8-E8EB991E9C7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35056CF-3D3D-31B2-0AD4-1625DF7B6B64}"/>
              </a:ext>
            </a:extLst>
          </p:cNvPr>
          <p:cNvSpPr>
            <a:spLocks noGrp="1"/>
          </p:cNvSpPr>
          <p:nvPr>
            <p:ph type="dt" sz="half" idx="10"/>
          </p:nvPr>
        </p:nvSpPr>
        <p:spPr/>
        <p:txBody>
          <a:bodyPr/>
          <a:lstStyle/>
          <a:p>
            <a:fld id="{8D06C4C9-A6C5-4A33-8B21-E1C923B45765}" type="datetimeFigureOut">
              <a:rPr lang="en-GB" smtClean="0"/>
              <a:t>11/01/2024</a:t>
            </a:fld>
            <a:endParaRPr lang="en-GB"/>
          </a:p>
        </p:txBody>
      </p:sp>
      <p:sp>
        <p:nvSpPr>
          <p:cNvPr id="4" name="Footer Placeholder 3">
            <a:extLst>
              <a:ext uri="{FF2B5EF4-FFF2-40B4-BE49-F238E27FC236}">
                <a16:creationId xmlns:a16="http://schemas.microsoft.com/office/drawing/2014/main" id="{0CF45E84-098A-FA31-D12E-D16A5F83689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8358BC4-D16D-0D02-CEDC-AA49A5EBCB53}"/>
              </a:ext>
            </a:extLst>
          </p:cNvPr>
          <p:cNvSpPr>
            <a:spLocks noGrp="1"/>
          </p:cNvSpPr>
          <p:nvPr>
            <p:ph type="sldNum" sz="quarter" idx="12"/>
          </p:nvPr>
        </p:nvSpPr>
        <p:spPr/>
        <p:txBody>
          <a:bodyPr/>
          <a:lstStyle/>
          <a:p>
            <a:fld id="{1E8D9EB5-D6AB-4A5E-949E-09AB9BF22589}" type="slidenum">
              <a:rPr lang="en-GB" smtClean="0"/>
              <a:t>‹#›</a:t>
            </a:fld>
            <a:endParaRPr lang="en-GB"/>
          </a:p>
        </p:txBody>
      </p:sp>
    </p:spTree>
    <p:extLst>
      <p:ext uri="{BB962C8B-B14F-4D97-AF65-F5344CB8AC3E}">
        <p14:creationId xmlns:p14="http://schemas.microsoft.com/office/powerpoint/2010/main" val="1258129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DEB885-2B6B-380A-6C57-C05542158EAF}"/>
              </a:ext>
            </a:extLst>
          </p:cNvPr>
          <p:cNvSpPr>
            <a:spLocks noGrp="1"/>
          </p:cNvSpPr>
          <p:nvPr>
            <p:ph type="dt" sz="half" idx="10"/>
          </p:nvPr>
        </p:nvSpPr>
        <p:spPr/>
        <p:txBody>
          <a:bodyPr/>
          <a:lstStyle/>
          <a:p>
            <a:fld id="{8D06C4C9-A6C5-4A33-8B21-E1C923B45765}" type="datetimeFigureOut">
              <a:rPr lang="en-GB" smtClean="0"/>
              <a:t>11/01/2024</a:t>
            </a:fld>
            <a:endParaRPr lang="en-GB"/>
          </a:p>
        </p:txBody>
      </p:sp>
      <p:sp>
        <p:nvSpPr>
          <p:cNvPr id="3" name="Footer Placeholder 2">
            <a:extLst>
              <a:ext uri="{FF2B5EF4-FFF2-40B4-BE49-F238E27FC236}">
                <a16:creationId xmlns:a16="http://schemas.microsoft.com/office/drawing/2014/main" id="{0C7EB6C7-DB2A-A14F-F782-71CB2BB7CA7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680179-3E45-171F-4BE4-1D7516213FD6}"/>
              </a:ext>
            </a:extLst>
          </p:cNvPr>
          <p:cNvSpPr>
            <a:spLocks noGrp="1"/>
          </p:cNvSpPr>
          <p:nvPr>
            <p:ph type="sldNum" sz="quarter" idx="12"/>
          </p:nvPr>
        </p:nvSpPr>
        <p:spPr/>
        <p:txBody>
          <a:bodyPr/>
          <a:lstStyle/>
          <a:p>
            <a:fld id="{1E8D9EB5-D6AB-4A5E-949E-09AB9BF22589}" type="slidenum">
              <a:rPr lang="en-GB" smtClean="0"/>
              <a:t>‹#›</a:t>
            </a:fld>
            <a:endParaRPr lang="en-GB"/>
          </a:p>
        </p:txBody>
      </p:sp>
    </p:spTree>
    <p:extLst>
      <p:ext uri="{BB962C8B-B14F-4D97-AF65-F5344CB8AC3E}">
        <p14:creationId xmlns:p14="http://schemas.microsoft.com/office/powerpoint/2010/main" val="148544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A30E7-9E71-093B-0388-1A5FAEDF6D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9E3715D-12B5-8445-1ACE-9459D8BD53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632EF98-A94F-F51D-B9A7-FFF7568E2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AF3200-6379-0A77-1995-F094D71AE68B}"/>
              </a:ext>
            </a:extLst>
          </p:cNvPr>
          <p:cNvSpPr>
            <a:spLocks noGrp="1"/>
          </p:cNvSpPr>
          <p:nvPr>
            <p:ph type="dt" sz="half" idx="10"/>
          </p:nvPr>
        </p:nvSpPr>
        <p:spPr/>
        <p:txBody>
          <a:bodyPr/>
          <a:lstStyle/>
          <a:p>
            <a:fld id="{8D06C4C9-A6C5-4A33-8B21-E1C923B45765}" type="datetimeFigureOut">
              <a:rPr lang="en-GB" smtClean="0"/>
              <a:t>11/01/2024</a:t>
            </a:fld>
            <a:endParaRPr lang="en-GB"/>
          </a:p>
        </p:txBody>
      </p:sp>
      <p:sp>
        <p:nvSpPr>
          <p:cNvPr id="6" name="Footer Placeholder 5">
            <a:extLst>
              <a:ext uri="{FF2B5EF4-FFF2-40B4-BE49-F238E27FC236}">
                <a16:creationId xmlns:a16="http://schemas.microsoft.com/office/drawing/2014/main" id="{53626272-3A7D-6A9D-110D-FDFE3F7D46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9AF271-044A-CF0A-48E4-BD24F5711C1D}"/>
              </a:ext>
            </a:extLst>
          </p:cNvPr>
          <p:cNvSpPr>
            <a:spLocks noGrp="1"/>
          </p:cNvSpPr>
          <p:nvPr>
            <p:ph type="sldNum" sz="quarter" idx="12"/>
          </p:nvPr>
        </p:nvSpPr>
        <p:spPr/>
        <p:txBody>
          <a:bodyPr/>
          <a:lstStyle/>
          <a:p>
            <a:fld id="{1E8D9EB5-D6AB-4A5E-949E-09AB9BF22589}" type="slidenum">
              <a:rPr lang="en-GB" smtClean="0"/>
              <a:t>‹#›</a:t>
            </a:fld>
            <a:endParaRPr lang="en-GB"/>
          </a:p>
        </p:txBody>
      </p:sp>
    </p:spTree>
    <p:extLst>
      <p:ext uri="{BB962C8B-B14F-4D97-AF65-F5344CB8AC3E}">
        <p14:creationId xmlns:p14="http://schemas.microsoft.com/office/powerpoint/2010/main" val="4245297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E75B5-89EB-C694-B7D1-45D71E4230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B3514A6-FFFF-D491-C1B2-9174E0EF01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6F4DECC-4B8F-8DEF-941F-C554116F02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C2211A-B0EC-CC99-41A5-FB0F7E48CC45}"/>
              </a:ext>
            </a:extLst>
          </p:cNvPr>
          <p:cNvSpPr>
            <a:spLocks noGrp="1"/>
          </p:cNvSpPr>
          <p:nvPr>
            <p:ph type="dt" sz="half" idx="10"/>
          </p:nvPr>
        </p:nvSpPr>
        <p:spPr/>
        <p:txBody>
          <a:bodyPr/>
          <a:lstStyle/>
          <a:p>
            <a:fld id="{8D06C4C9-A6C5-4A33-8B21-E1C923B45765}" type="datetimeFigureOut">
              <a:rPr lang="en-GB" smtClean="0"/>
              <a:t>11/01/2024</a:t>
            </a:fld>
            <a:endParaRPr lang="en-GB"/>
          </a:p>
        </p:txBody>
      </p:sp>
      <p:sp>
        <p:nvSpPr>
          <p:cNvPr id="6" name="Footer Placeholder 5">
            <a:extLst>
              <a:ext uri="{FF2B5EF4-FFF2-40B4-BE49-F238E27FC236}">
                <a16:creationId xmlns:a16="http://schemas.microsoft.com/office/drawing/2014/main" id="{67E00D10-580C-32F8-3CD8-7FC25C7CB0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A5BF81-89A8-6341-A074-231A9BB870DF}"/>
              </a:ext>
            </a:extLst>
          </p:cNvPr>
          <p:cNvSpPr>
            <a:spLocks noGrp="1"/>
          </p:cNvSpPr>
          <p:nvPr>
            <p:ph type="sldNum" sz="quarter" idx="12"/>
          </p:nvPr>
        </p:nvSpPr>
        <p:spPr/>
        <p:txBody>
          <a:bodyPr/>
          <a:lstStyle/>
          <a:p>
            <a:fld id="{1E8D9EB5-D6AB-4A5E-949E-09AB9BF22589}" type="slidenum">
              <a:rPr lang="en-GB" smtClean="0"/>
              <a:t>‹#›</a:t>
            </a:fld>
            <a:endParaRPr lang="en-GB"/>
          </a:p>
        </p:txBody>
      </p:sp>
    </p:spTree>
    <p:extLst>
      <p:ext uri="{BB962C8B-B14F-4D97-AF65-F5344CB8AC3E}">
        <p14:creationId xmlns:p14="http://schemas.microsoft.com/office/powerpoint/2010/main" val="3591814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10C2A3-A03E-14E9-C24A-94A2540E50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D9CD79-A7E3-20B5-E044-8E567D9C0B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D1400E-6D80-A736-A46B-3C568B8112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6C4C9-A6C5-4A33-8B21-E1C923B45765}" type="datetimeFigureOut">
              <a:rPr lang="en-GB" smtClean="0"/>
              <a:t>11/01/2024</a:t>
            </a:fld>
            <a:endParaRPr lang="en-GB"/>
          </a:p>
        </p:txBody>
      </p:sp>
      <p:sp>
        <p:nvSpPr>
          <p:cNvPr id="5" name="Footer Placeholder 4">
            <a:extLst>
              <a:ext uri="{FF2B5EF4-FFF2-40B4-BE49-F238E27FC236}">
                <a16:creationId xmlns:a16="http://schemas.microsoft.com/office/drawing/2014/main" id="{0B7819E1-0591-042B-A0D4-A8D900FCC0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2C33CD-6426-3F09-BE49-9B21BC42F4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8D9EB5-D6AB-4A5E-949E-09AB9BF22589}" type="slidenum">
              <a:rPr lang="en-GB" smtClean="0"/>
              <a:t>‹#›</a:t>
            </a:fld>
            <a:endParaRPr lang="en-GB"/>
          </a:p>
        </p:txBody>
      </p:sp>
    </p:spTree>
    <p:extLst>
      <p:ext uri="{BB962C8B-B14F-4D97-AF65-F5344CB8AC3E}">
        <p14:creationId xmlns:p14="http://schemas.microsoft.com/office/powerpoint/2010/main" val="300977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thonny.org/"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CA59-053C-09F5-0363-49F0A57FB475}"/>
              </a:ext>
            </a:extLst>
          </p:cNvPr>
          <p:cNvSpPr>
            <a:spLocks noGrp="1"/>
          </p:cNvSpPr>
          <p:nvPr>
            <p:ph type="ctrTitle"/>
          </p:nvPr>
        </p:nvSpPr>
        <p:spPr/>
        <p:txBody>
          <a:bodyPr/>
          <a:lstStyle/>
          <a:p>
            <a:r>
              <a:rPr lang="en-GB" dirty="0"/>
              <a:t>A Micro-Python based UKMARSbot maze solver</a:t>
            </a:r>
          </a:p>
        </p:txBody>
      </p:sp>
      <p:sp>
        <p:nvSpPr>
          <p:cNvPr id="3" name="Subtitle 2">
            <a:extLst>
              <a:ext uri="{FF2B5EF4-FFF2-40B4-BE49-F238E27FC236}">
                <a16:creationId xmlns:a16="http://schemas.microsoft.com/office/drawing/2014/main" id="{42585744-4083-719C-0C42-AF0A1ADD2DC2}"/>
              </a:ext>
            </a:extLst>
          </p:cNvPr>
          <p:cNvSpPr>
            <a:spLocks noGrp="1"/>
          </p:cNvSpPr>
          <p:nvPr>
            <p:ph type="subTitle" idx="1"/>
          </p:nvPr>
        </p:nvSpPr>
        <p:spPr/>
        <p:txBody>
          <a:bodyPr/>
          <a:lstStyle/>
          <a:p>
            <a:r>
              <a:rPr lang="en-GB" dirty="0"/>
              <a:t>D Hannaford Jan 2024</a:t>
            </a:r>
          </a:p>
        </p:txBody>
      </p:sp>
    </p:spTree>
    <p:extLst>
      <p:ext uri="{BB962C8B-B14F-4D97-AF65-F5344CB8AC3E}">
        <p14:creationId xmlns:p14="http://schemas.microsoft.com/office/powerpoint/2010/main" val="3854598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AC6CC-D770-400D-10DE-94471435141A}"/>
              </a:ext>
            </a:extLst>
          </p:cNvPr>
          <p:cNvSpPr>
            <a:spLocks noGrp="1"/>
          </p:cNvSpPr>
          <p:nvPr>
            <p:ph type="title"/>
          </p:nvPr>
        </p:nvSpPr>
        <p:spPr>
          <a:xfrm>
            <a:off x="838200" y="365126"/>
            <a:ext cx="10515600" cy="601230"/>
          </a:xfrm>
        </p:spPr>
        <p:txBody>
          <a:bodyPr>
            <a:normAutofit fontScale="90000"/>
          </a:bodyPr>
          <a:lstStyle/>
          <a:p>
            <a:r>
              <a:rPr lang="en-GB" dirty="0"/>
              <a:t>Routines and arrays</a:t>
            </a:r>
          </a:p>
        </p:txBody>
      </p:sp>
      <p:sp>
        <p:nvSpPr>
          <p:cNvPr id="3" name="Content Placeholder 2">
            <a:extLst>
              <a:ext uri="{FF2B5EF4-FFF2-40B4-BE49-F238E27FC236}">
                <a16:creationId xmlns:a16="http://schemas.microsoft.com/office/drawing/2014/main" id="{9118A17E-D13C-AB6B-2B5F-FAAF04A70E2B}"/>
              </a:ext>
            </a:extLst>
          </p:cNvPr>
          <p:cNvSpPr>
            <a:spLocks noGrp="1"/>
          </p:cNvSpPr>
          <p:nvPr>
            <p:ph idx="1"/>
          </p:nvPr>
        </p:nvSpPr>
        <p:spPr>
          <a:xfrm>
            <a:off x="744682" y="1098262"/>
            <a:ext cx="10515600" cy="5260974"/>
          </a:xfrm>
        </p:spPr>
        <p:txBody>
          <a:bodyPr>
            <a:normAutofit/>
          </a:bodyPr>
          <a:lstStyle/>
          <a:p>
            <a:r>
              <a:rPr lang="en-GB" dirty="0"/>
              <a:t>Around 40 def routines</a:t>
            </a:r>
          </a:p>
          <a:p>
            <a:pPr marL="0" indent="0">
              <a:buNone/>
            </a:pPr>
            <a:r>
              <a:rPr lang="en-GB" dirty="0"/>
              <a:t>backup, beep, </a:t>
            </a:r>
            <a:r>
              <a:rPr lang="en-GB" dirty="0" err="1"/>
              <a:t>buttonwait</a:t>
            </a:r>
            <a:r>
              <a:rPr lang="en-GB" dirty="0"/>
              <a:t>, </a:t>
            </a:r>
            <a:r>
              <a:rPr lang="en-GB" b="1" dirty="0"/>
              <a:t>calibrate</a:t>
            </a:r>
            <a:r>
              <a:rPr lang="en-GB" dirty="0"/>
              <a:t>, </a:t>
            </a:r>
            <a:r>
              <a:rPr lang="en-GB" dirty="0" err="1"/>
              <a:t>checkspeed</a:t>
            </a:r>
            <a:r>
              <a:rPr lang="en-GB" dirty="0"/>
              <a:t>, encoder reset, </a:t>
            </a:r>
            <a:r>
              <a:rPr lang="en-GB" dirty="0" err="1"/>
              <a:t>encodertest</a:t>
            </a:r>
            <a:r>
              <a:rPr lang="en-GB" dirty="0"/>
              <a:t>, </a:t>
            </a:r>
            <a:r>
              <a:rPr lang="en-GB" dirty="0" err="1"/>
              <a:t>flashLEDs</a:t>
            </a:r>
            <a:r>
              <a:rPr lang="en-GB" dirty="0"/>
              <a:t>, </a:t>
            </a:r>
            <a:r>
              <a:rPr lang="en-GB" dirty="0" err="1"/>
              <a:t>floodclear</a:t>
            </a:r>
            <a:r>
              <a:rPr lang="en-GB" dirty="0"/>
              <a:t>, </a:t>
            </a:r>
            <a:r>
              <a:rPr lang="en-GB" b="1" dirty="0" err="1"/>
              <a:t>floodmaze</a:t>
            </a:r>
            <a:r>
              <a:rPr lang="en-GB" dirty="0"/>
              <a:t>, </a:t>
            </a:r>
            <a:r>
              <a:rPr lang="en-GB" b="1" dirty="0" err="1"/>
              <a:t>goahead</a:t>
            </a:r>
            <a:r>
              <a:rPr lang="en-GB" dirty="0"/>
              <a:t>, </a:t>
            </a:r>
            <a:r>
              <a:rPr lang="en-GB" b="1" dirty="0" err="1"/>
              <a:t>goonecellahead</a:t>
            </a:r>
            <a:r>
              <a:rPr lang="en-GB" dirty="0"/>
              <a:t>, halt, </a:t>
            </a:r>
            <a:r>
              <a:rPr lang="en-GB" dirty="0" err="1"/>
              <a:t>LEDtest</a:t>
            </a:r>
            <a:r>
              <a:rPr lang="en-GB" dirty="0"/>
              <a:t>, leftcount1, leftcount2, </a:t>
            </a:r>
            <a:r>
              <a:rPr lang="en-GB" dirty="0" err="1"/>
              <a:t>motortest</a:t>
            </a:r>
            <a:r>
              <a:rPr lang="en-GB" dirty="0"/>
              <a:t>, </a:t>
            </a:r>
            <a:r>
              <a:rPr lang="en-GB" dirty="0" err="1"/>
              <a:t>nowtime</a:t>
            </a:r>
            <a:r>
              <a:rPr lang="en-GB" dirty="0"/>
              <a:t>, </a:t>
            </a:r>
            <a:r>
              <a:rPr lang="en-GB" b="1" dirty="0"/>
              <a:t>pause</a:t>
            </a:r>
            <a:r>
              <a:rPr lang="en-GB" dirty="0"/>
              <a:t>, </a:t>
            </a:r>
            <a:r>
              <a:rPr lang="en-GB" b="1" dirty="0" err="1"/>
              <a:t>photoread</a:t>
            </a:r>
            <a:r>
              <a:rPr lang="en-GB" dirty="0"/>
              <a:t>, </a:t>
            </a:r>
            <a:r>
              <a:rPr lang="en-GB" dirty="0" err="1"/>
              <a:t>phototest</a:t>
            </a:r>
            <a:r>
              <a:rPr lang="en-GB" dirty="0"/>
              <a:t>, </a:t>
            </a:r>
            <a:r>
              <a:rPr lang="en-GB" dirty="0" err="1"/>
              <a:t>progdisp</a:t>
            </a:r>
            <a:r>
              <a:rPr lang="en-GB" dirty="0"/>
              <a:t>, rightcount1, rightcount2, </a:t>
            </a:r>
            <a:r>
              <a:rPr lang="en-GB" dirty="0" err="1"/>
              <a:t>setoutsidewalls</a:t>
            </a:r>
            <a:r>
              <a:rPr lang="en-GB" dirty="0"/>
              <a:t>, </a:t>
            </a:r>
            <a:r>
              <a:rPr lang="en-GB" b="1" dirty="0" err="1"/>
              <a:t>setwalls</a:t>
            </a:r>
            <a:r>
              <a:rPr lang="en-GB" dirty="0"/>
              <a:t>, </a:t>
            </a:r>
            <a:r>
              <a:rPr lang="en-GB" dirty="0" err="1"/>
              <a:t>showflood</a:t>
            </a:r>
            <a:r>
              <a:rPr lang="en-GB" dirty="0"/>
              <a:t>, </a:t>
            </a:r>
            <a:r>
              <a:rPr lang="en-GB" dirty="0" err="1"/>
              <a:t>showLEDwalls</a:t>
            </a:r>
            <a:r>
              <a:rPr lang="en-GB" dirty="0"/>
              <a:t>, </a:t>
            </a:r>
            <a:r>
              <a:rPr lang="en-GB" dirty="0" err="1"/>
              <a:t>showwalls</a:t>
            </a:r>
            <a:r>
              <a:rPr lang="en-GB" dirty="0"/>
              <a:t>, stop, </a:t>
            </a:r>
            <a:r>
              <a:rPr lang="en-GB" dirty="0" err="1"/>
              <a:t>switchread</a:t>
            </a:r>
            <a:r>
              <a:rPr lang="en-GB" dirty="0"/>
              <a:t>, </a:t>
            </a:r>
            <a:r>
              <a:rPr lang="en-GB" dirty="0" err="1"/>
              <a:t>switchtest</a:t>
            </a:r>
            <a:r>
              <a:rPr lang="en-GB" dirty="0"/>
              <a:t>, </a:t>
            </a:r>
            <a:r>
              <a:rPr lang="en-GB" b="1" dirty="0"/>
              <a:t>turnaround</a:t>
            </a:r>
            <a:r>
              <a:rPr lang="en-GB" dirty="0"/>
              <a:t>, </a:t>
            </a:r>
            <a:r>
              <a:rPr lang="en-GB" b="1" dirty="0" err="1"/>
              <a:t>turnleft</a:t>
            </a:r>
            <a:r>
              <a:rPr lang="en-GB" dirty="0"/>
              <a:t>, </a:t>
            </a:r>
            <a:r>
              <a:rPr lang="en-GB" b="1" dirty="0" err="1"/>
              <a:t>turnright</a:t>
            </a:r>
            <a:r>
              <a:rPr lang="en-GB" dirty="0"/>
              <a:t>, </a:t>
            </a:r>
            <a:r>
              <a:rPr lang="en-GB" b="1" dirty="0" err="1"/>
              <a:t>wherenext</a:t>
            </a:r>
            <a:r>
              <a:rPr lang="en-GB" b="1" dirty="0"/>
              <a:t>, </a:t>
            </a:r>
            <a:r>
              <a:rPr lang="en-GB" b="1" dirty="0" err="1"/>
              <a:t>mazesolve</a:t>
            </a:r>
            <a:endParaRPr lang="en-GB" b="1" dirty="0"/>
          </a:p>
          <a:p>
            <a:r>
              <a:rPr lang="en-GB" dirty="0"/>
              <a:t>Arrays – walls, maze, </a:t>
            </a:r>
            <a:r>
              <a:rPr lang="en-GB" dirty="0" err="1"/>
              <a:t>proclist</a:t>
            </a:r>
            <a:endParaRPr lang="en-GB" dirty="0"/>
          </a:p>
          <a:p>
            <a:r>
              <a:rPr lang="en-GB" dirty="0"/>
              <a:t>In debug mode, routines print when called with key variables and pause briefly at end of each move</a:t>
            </a:r>
          </a:p>
          <a:p>
            <a:r>
              <a:rPr lang="en-GB" dirty="0"/>
              <a:t>Over 1000 lines of code</a:t>
            </a:r>
          </a:p>
          <a:p>
            <a:pPr marL="0" indent="0">
              <a:buNone/>
            </a:pPr>
            <a:endParaRPr lang="en-GB" dirty="0"/>
          </a:p>
        </p:txBody>
      </p:sp>
    </p:spTree>
    <p:extLst>
      <p:ext uri="{BB962C8B-B14F-4D97-AF65-F5344CB8AC3E}">
        <p14:creationId xmlns:p14="http://schemas.microsoft.com/office/powerpoint/2010/main" val="2341368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D2663-F1BB-273E-3549-602B95A01CC2}"/>
              </a:ext>
            </a:extLst>
          </p:cNvPr>
          <p:cNvSpPr>
            <a:spLocks noGrp="1"/>
          </p:cNvSpPr>
          <p:nvPr>
            <p:ph type="title"/>
          </p:nvPr>
        </p:nvSpPr>
        <p:spPr>
          <a:xfrm>
            <a:off x="838200" y="365125"/>
            <a:ext cx="10515600" cy="812511"/>
          </a:xfrm>
        </p:spPr>
        <p:txBody>
          <a:bodyPr/>
          <a:lstStyle/>
          <a:p>
            <a:r>
              <a:rPr lang="en-GB" dirty="0"/>
              <a:t>So does it work?</a:t>
            </a:r>
          </a:p>
        </p:txBody>
      </p:sp>
      <p:sp>
        <p:nvSpPr>
          <p:cNvPr id="3" name="Content Placeholder 2">
            <a:extLst>
              <a:ext uri="{FF2B5EF4-FFF2-40B4-BE49-F238E27FC236}">
                <a16:creationId xmlns:a16="http://schemas.microsoft.com/office/drawing/2014/main" id="{38166221-205C-DF26-10AF-21C21872EC82}"/>
              </a:ext>
            </a:extLst>
          </p:cNvPr>
          <p:cNvSpPr>
            <a:spLocks noGrp="1"/>
          </p:cNvSpPr>
          <p:nvPr>
            <p:ph idx="1"/>
          </p:nvPr>
        </p:nvSpPr>
        <p:spPr>
          <a:xfrm>
            <a:off x="838200" y="1253331"/>
            <a:ext cx="6906491" cy="4351338"/>
          </a:xfrm>
        </p:spPr>
        <p:txBody>
          <a:bodyPr/>
          <a:lstStyle/>
          <a:p>
            <a:r>
              <a:rPr lang="en-GB" dirty="0"/>
              <a:t>Tested on my home 6 x 3 maze although maze is actually defined as being 6 x 4 with one inaccessible column of cells</a:t>
            </a:r>
          </a:p>
          <a:p>
            <a:r>
              <a:rPr lang="en-GB" dirty="0"/>
              <a:t>Start cell is bottom left as usual</a:t>
            </a:r>
          </a:p>
          <a:p>
            <a:r>
              <a:rPr lang="en-GB" dirty="0"/>
              <a:t>Target cell is defined for the test as being in 4</a:t>
            </a:r>
            <a:r>
              <a:rPr lang="en-GB" baseline="30000" dirty="0"/>
              <a:t>th</a:t>
            </a:r>
            <a:r>
              <a:rPr lang="en-GB" dirty="0"/>
              <a:t> row North and 3</a:t>
            </a:r>
            <a:r>
              <a:rPr lang="en-GB" baseline="30000" dirty="0"/>
              <a:t>rd</a:t>
            </a:r>
            <a:r>
              <a:rPr lang="en-GB" dirty="0"/>
              <a:t> column East</a:t>
            </a:r>
          </a:p>
          <a:p>
            <a:r>
              <a:rPr lang="en-GB" dirty="0"/>
              <a:t>Walls set so that we can see if it finds a first valid route to the target then a better one on subsequent runs</a:t>
            </a:r>
          </a:p>
        </p:txBody>
      </p:sp>
      <p:pic>
        <p:nvPicPr>
          <p:cNvPr id="4" name="Picture 3">
            <a:extLst>
              <a:ext uri="{FF2B5EF4-FFF2-40B4-BE49-F238E27FC236}">
                <a16:creationId xmlns:a16="http://schemas.microsoft.com/office/drawing/2014/main" id="{840E0531-E5B3-6615-B9F6-C0F5C66F797E}"/>
              </a:ext>
            </a:extLst>
          </p:cNvPr>
          <p:cNvPicPr>
            <a:picLocks noChangeAspect="1"/>
          </p:cNvPicPr>
          <p:nvPr/>
        </p:nvPicPr>
        <p:blipFill>
          <a:blip r:embed="rId2"/>
          <a:stretch>
            <a:fillRect/>
          </a:stretch>
        </p:blipFill>
        <p:spPr>
          <a:xfrm>
            <a:off x="8016297" y="222765"/>
            <a:ext cx="3714810" cy="6412470"/>
          </a:xfrm>
          <a:prstGeom prst="rect">
            <a:avLst/>
          </a:prstGeom>
        </p:spPr>
      </p:pic>
    </p:spTree>
    <p:extLst>
      <p:ext uri="{BB962C8B-B14F-4D97-AF65-F5344CB8AC3E}">
        <p14:creationId xmlns:p14="http://schemas.microsoft.com/office/powerpoint/2010/main" val="634105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62A34A-2822-2C61-1BB8-F37AE01EAAD8}"/>
              </a:ext>
            </a:extLst>
          </p:cNvPr>
          <p:cNvPicPr>
            <a:picLocks noChangeAspect="1"/>
          </p:cNvPicPr>
          <p:nvPr/>
        </p:nvPicPr>
        <p:blipFill>
          <a:blip r:embed="rId2"/>
          <a:stretch>
            <a:fillRect/>
          </a:stretch>
        </p:blipFill>
        <p:spPr>
          <a:xfrm>
            <a:off x="7673570" y="173704"/>
            <a:ext cx="3895150" cy="6510591"/>
          </a:xfrm>
          <a:prstGeom prst="rect">
            <a:avLst/>
          </a:prstGeom>
        </p:spPr>
      </p:pic>
      <p:sp>
        <p:nvSpPr>
          <p:cNvPr id="3" name="TextBox 2">
            <a:extLst>
              <a:ext uri="{FF2B5EF4-FFF2-40B4-BE49-F238E27FC236}">
                <a16:creationId xmlns:a16="http://schemas.microsoft.com/office/drawing/2014/main" id="{2F1ED86E-B343-6F56-CD62-553476E92689}"/>
              </a:ext>
            </a:extLst>
          </p:cNvPr>
          <p:cNvSpPr txBox="1"/>
          <p:nvPr/>
        </p:nvSpPr>
        <p:spPr>
          <a:xfrm flipH="1">
            <a:off x="318654" y="173704"/>
            <a:ext cx="6553200" cy="646331"/>
          </a:xfrm>
          <a:prstGeom prst="rect">
            <a:avLst/>
          </a:prstGeom>
          <a:noFill/>
        </p:spPr>
        <p:txBody>
          <a:bodyPr wrap="square" rtlCol="0">
            <a:spAutoFit/>
          </a:bodyPr>
          <a:lstStyle/>
          <a:p>
            <a:r>
              <a:rPr lang="en-GB" sz="3600" dirty="0"/>
              <a:t>What would we expect it to do?</a:t>
            </a:r>
          </a:p>
        </p:txBody>
      </p:sp>
      <p:sp>
        <p:nvSpPr>
          <p:cNvPr id="4" name="TextBox 3">
            <a:extLst>
              <a:ext uri="{FF2B5EF4-FFF2-40B4-BE49-F238E27FC236}">
                <a16:creationId xmlns:a16="http://schemas.microsoft.com/office/drawing/2014/main" id="{111AF73E-B573-BEC6-C694-D3D13ABDC078}"/>
              </a:ext>
            </a:extLst>
          </p:cNvPr>
          <p:cNvSpPr txBox="1"/>
          <p:nvPr/>
        </p:nvSpPr>
        <p:spPr>
          <a:xfrm>
            <a:off x="318654" y="990429"/>
            <a:ext cx="7071822" cy="5693866"/>
          </a:xfrm>
          <a:prstGeom prst="rect">
            <a:avLst/>
          </a:prstGeom>
          <a:noFill/>
        </p:spPr>
        <p:txBody>
          <a:bodyPr wrap="square" rtlCol="0">
            <a:spAutoFit/>
          </a:bodyPr>
          <a:lstStyle/>
          <a:p>
            <a:r>
              <a:rPr lang="en-GB" sz="2800" dirty="0"/>
              <a:t>Explore run 1  ( path length 8 cells)</a:t>
            </a:r>
          </a:p>
          <a:p>
            <a:pPr marL="457200" indent="-457200">
              <a:buFont typeface="Arial" panose="020B0604020202020204" pitchFamily="34" charset="0"/>
              <a:buChar char="•"/>
            </a:pPr>
            <a:r>
              <a:rPr lang="en-GB" sz="2800" dirty="0"/>
              <a:t>Go ahead NORTH until level with or past the Target cell</a:t>
            </a:r>
          </a:p>
          <a:p>
            <a:pPr marL="457200" indent="-457200">
              <a:buFont typeface="Arial" panose="020B0604020202020204" pitchFamily="34" charset="0"/>
              <a:buChar char="•"/>
            </a:pPr>
            <a:r>
              <a:rPr lang="en-GB" sz="2800" dirty="0"/>
              <a:t>Turn EAST until level with Target cell</a:t>
            </a:r>
          </a:p>
          <a:p>
            <a:pPr marL="457200" indent="-457200">
              <a:buFont typeface="Arial" panose="020B0604020202020204" pitchFamily="34" charset="0"/>
              <a:buChar char="•"/>
            </a:pPr>
            <a:r>
              <a:rPr lang="en-GB" sz="2800" dirty="0"/>
              <a:t>Head SOUTH to get to Target cell</a:t>
            </a:r>
          </a:p>
          <a:p>
            <a:r>
              <a:rPr lang="en-GB" sz="2800" dirty="0"/>
              <a:t>Explore back to Start  (path length 6 cells )</a:t>
            </a:r>
          </a:p>
          <a:p>
            <a:pPr marL="457200" indent="-457200">
              <a:buFont typeface="Arial" panose="020B0604020202020204" pitchFamily="34" charset="0"/>
              <a:buChar char="•"/>
            </a:pPr>
            <a:r>
              <a:rPr lang="en-GB" sz="2800" dirty="0"/>
              <a:t>Head SOUTH until wall ahead, turn right</a:t>
            </a:r>
          </a:p>
          <a:p>
            <a:pPr marL="457200" indent="-457200">
              <a:buFont typeface="Arial" panose="020B0604020202020204" pitchFamily="34" charset="0"/>
              <a:buChar char="•"/>
            </a:pPr>
            <a:r>
              <a:rPr lang="en-GB" sz="2800" dirty="0"/>
              <a:t>Head WEST until level with Start, turn left</a:t>
            </a:r>
          </a:p>
          <a:p>
            <a:pPr marL="457200" indent="-457200">
              <a:buFont typeface="Arial" panose="020B0604020202020204" pitchFamily="34" charset="0"/>
              <a:buChar char="•"/>
            </a:pPr>
            <a:r>
              <a:rPr lang="en-GB" sz="2800" dirty="0"/>
              <a:t>Head SOUTH again to Start cell</a:t>
            </a:r>
          </a:p>
          <a:p>
            <a:r>
              <a:rPr lang="en-GB" sz="2800" dirty="0"/>
              <a:t>Take best route to target (path length 6 cells)</a:t>
            </a:r>
          </a:p>
          <a:p>
            <a:pPr marL="457200" indent="-457200">
              <a:buFont typeface="Arial" panose="020B0604020202020204" pitchFamily="34" charset="0"/>
              <a:buChar char="•"/>
            </a:pPr>
            <a:r>
              <a:rPr lang="en-GB" sz="2800" dirty="0"/>
              <a:t>Head NORTH 1 cell</a:t>
            </a:r>
          </a:p>
          <a:p>
            <a:pPr marL="457200" indent="-457200">
              <a:buFont typeface="Arial" panose="020B0604020202020204" pitchFamily="34" charset="0"/>
              <a:buChar char="•"/>
            </a:pPr>
            <a:r>
              <a:rPr lang="en-GB" sz="2800" dirty="0"/>
              <a:t>Turn right and head EAST 2 cells</a:t>
            </a:r>
          </a:p>
          <a:p>
            <a:pPr marL="457200" indent="-457200">
              <a:buFont typeface="Arial" panose="020B0604020202020204" pitchFamily="34" charset="0"/>
              <a:buChar char="•"/>
            </a:pPr>
            <a:r>
              <a:rPr lang="en-GB" sz="2800" dirty="0"/>
              <a:t>Turn left  and head NORTH 2 cells </a:t>
            </a:r>
          </a:p>
        </p:txBody>
      </p:sp>
    </p:spTree>
    <p:extLst>
      <p:ext uri="{BB962C8B-B14F-4D97-AF65-F5344CB8AC3E}">
        <p14:creationId xmlns:p14="http://schemas.microsoft.com/office/powerpoint/2010/main" val="3858373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81A669A">
            <a:hlinkClick r:id="" action="ppaction://media"/>
            <a:extLst>
              <a:ext uri="{FF2B5EF4-FFF2-40B4-BE49-F238E27FC236}">
                <a16:creationId xmlns:a16="http://schemas.microsoft.com/office/drawing/2014/main" id="{80D1B8DB-C6A9-4FEA-CDB8-284D91751B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65512" y="0"/>
            <a:ext cx="3714811" cy="6604108"/>
          </a:xfrm>
          <a:prstGeom prst="rect">
            <a:avLst/>
          </a:prstGeom>
        </p:spPr>
      </p:pic>
      <p:sp>
        <p:nvSpPr>
          <p:cNvPr id="9" name="TextBox 8">
            <a:extLst>
              <a:ext uri="{FF2B5EF4-FFF2-40B4-BE49-F238E27FC236}">
                <a16:creationId xmlns:a16="http://schemas.microsoft.com/office/drawing/2014/main" id="{E6028CB8-2700-AD56-CE12-16F745451E95}"/>
              </a:ext>
            </a:extLst>
          </p:cNvPr>
          <p:cNvSpPr txBox="1"/>
          <p:nvPr/>
        </p:nvSpPr>
        <p:spPr>
          <a:xfrm>
            <a:off x="471054" y="253892"/>
            <a:ext cx="5527964" cy="707886"/>
          </a:xfrm>
          <a:prstGeom prst="rect">
            <a:avLst/>
          </a:prstGeom>
          <a:noFill/>
        </p:spPr>
        <p:txBody>
          <a:bodyPr wrap="square" rtlCol="0">
            <a:spAutoFit/>
          </a:bodyPr>
          <a:lstStyle/>
          <a:p>
            <a:r>
              <a:rPr lang="en-GB" sz="4000" dirty="0"/>
              <a:t>Here is the demo run</a:t>
            </a:r>
          </a:p>
        </p:txBody>
      </p:sp>
    </p:spTree>
    <p:extLst>
      <p:ext uri="{BB962C8B-B14F-4D97-AF65-F5344CB8AC3E}">
        <p14:creationId xmlns:p14="http://schemas.microsoft.com/office/powerpoint/2010/main" val="202768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D282-FB62-4F9F-9338-9B661BDBB566}"/>
              </a:ext>
            </a:extLst>
          </p:cNvPr>
          <p:cNvSpPr>
            <a:spLocks noGrp="1"/>
          </p:cNvSpPr>
          <p:nvPr>
            <p:ph type="title"/>
          </p:nvPr>
        </p:nvSpPr>
        <p:spPr>
          <a:xfrm>
            <a:off x="838200" y="365125"/>
            <a:ext cx="10515600" cy="933739"/>
          </a:xfrm>
        </p:spPr>
        <p:txBody>
          <a:bodyPr/>
          <a:lstStyle/>
          <a:p>
            <a:r>
              <a:rPr lang="en-GB" dirty="0"/>
              <a:t>Code Sample</a:t>
            </a:r>
          </a:p>
        </p:txBody>
      </p:sp>
      <p:sp>
        <p:nvSpPr>
          <p:cNvPr id="3" name="Content Placeholder 2">
            <a:extLst>
              <a:ext uri="{FF2B5EF4-FFF2-40B4-BE49-F238E27FC236}">
                <a16:creationId xmlns:a16="http://schemas.microsoft.com/office/drawing/2014/main" id="{F5823169-ABAE-70DE-DA8C-0648F8ACA1B4}"/>
              </a:ext>
            </a:extLst>
          </p:cNvPr>
          <p:cNvSpPr>
            <a:spLocks noGrp="1"/>
          </p:cNvSpPr>
          <p:nvPr>
            <p:ph idx="1"/>
          </p:nvPr>
        </p:nvSpPr>
        <p:spPr>
          <a:xfrm>
            <a:off x="838200" y="1825625"/>
            <a:ext cx="8430491" cy="4351338"/>
          </a:xfrm>
        </p:spPr>
        <p:txBody>
          <a:bodyPr/>
          <a:lstStyle/>
          <a:p>
            <a:r>
              <a:rPr lang="en-GB" dirty="0"/>
              <a:t>You can see the current code and this presentation at </a:t>
            </a:r>
          </a:p>
          <a:p>
            <a:r>
              <a:rPr lang="en-GB" dirty="0"/>
              <a:t>https://www.davidhannaford.com/ukmars/</a:t>
            </a:r>
          </a:p>
          <a:p>
            <a:endParaRPr lang="en-GB" dirty="0"/>
          </a:p>
          <a:p>
            <a:endParaRPr lang="en-GB" dirty="0"/>
          </a:p>
          <a:p>
            <a:r>
              <a:rPr lang="en-GB" dirty="0"/>
              <a:t>It will probably need a bit more tweaking to go as well in a full size maze</a:t>
            </a:r>
          </a:p>
        </p:txBody>
      </p:sp>
    </p:spTree>
    <p:extLst>
      <p:ext uri="{BB962C8B-B14F-4D97-AF65-F5344CB8AC3E}">
        <p14:creationId xmlns:p14="http://schemas.microsoft.com/office/powerpoint/2010/main" val="3542949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07A6A-CF8B-2866-1481-1FCA839250E9}"/>
              </a:ext>
            </a:extLst>
          </p:cNvPr>
          <p:cNvSpPr>
            <a:spLocks noGrp="1"/>
          </p:cNvSpPr>
          <p:nvPr>
            <p:ph type="title"/>
          </p:nvPr>
        </p:nvSpPr>
        <p:spPr>
          <a:xfrm>
            <a:off x="464127" y="159905"/>
            <a:ext cx="2642755" cy="725920"/>
          </a:xfrm>
        </p:spPr>
        <p:txBody>
          <a:bodyPr/>
          <a:lstStyle/>
          <a:p>
            <a:r>
              <a:rPr lang="en-GB" dirty="0"/>
              <a:t>Hardware</a:t>
            </a:r>
          </a:p>
        </p:txBody>
      </p:sp>
      <p:sp>
        <p:nvSpPr>
          <p:cNvPr id="3" name="Content Placeholder 2">
            <a:extLst>
              <a:ext uri="{FF2B5EF4-FFF2-40B4-BE49-F238E27FC236}">
                <a16:creationId xmlns:a16="http://schemas.microsoft.com/office/drawing/2014/main" id="{E9718912-BE97-ED90-C5D3-E499FE25BE80}"/>
              </a:ext>
            </a:extLst>
          </p:cNvPr>
          <p:cNvSpPr>
            <a:spLocks noGrp="1"/>
          </p:cNvSpPr>
          <p:nvPr>
            <p:ph idx="1"/>
          </p:nvPr>
        </p:nvSpPr>
        <p:spPr>
          <a:xfrm>
            <a:off x="165823" y="796131"/>
            <a:ext cx="6744132" cy="5629274"/>
          </a:xfrm>
        </p:spPr>
        <p:txBody>
          <a:bodyPr>
            <a:normAutofit fontScale="92500" lnSpcReduction="10000"/>
          </a:bodyPr>
          <a:lstStyle/>
          <a:p>
            <a:r>
              <a:rPr lang="en-GB" dirty="0" err="1"/>
              <a:t>UKMARSbot</a:t>
            </a:r>
            <a:r>
              <a:rPr lang="en-GB" dirty="0"/>
              <a:t> Peter Harrison v1.3 main PCB</a:t>
            </a:r>
          </a:p>
          <a:p>
            <a:r>
              <a:rPr lang="en-GB" dirty="0"/>
              <a:t>Adrian Eddleston v5 PCB with four LED wall sensors using TLCR5800 5mm red 4 degree angle LEDs,  2 forward and 2 angled</a:t>
            </a:r>
          </a:p>
          <a:p>
            <a:r>
              <a:rPr lang="en-GB" dirty="0"/>
              <a:t>Standard Python mods to main PCB</a:t>
            </a:r>
          </a:p>
          <a:p>
            <a:pPr lvl="1"/>
            <a:r>
              <a:rPr lang="en-GB" dirty="0"/>
              <a:t>Remove Battery feed resistor, Disable 5v from CPU, Join 5v to 3v at sensor board connector, remove and short out 4 way switch</a:t>
            </a:r>
          </a:p>
          <a:p>
            <a:pPr lvl="1"/>
            <a:r>
              <a:rPr lang="en-GB" dirty="0" err="1"/>
              <a:t>Cytron</a:t>
            </a:r>
            <a:r>
              <a:rPr lang="en-GB" dirty="0"/>
              <a:t> Maker Nano RP2040 pin compatible CPU board instead of Arduino Nano </a:t>
            </a:r>
          </a:p>
          <a:p>
            <a:r>
              <a:rPr lang="en-GB" dirty="0"/>
              <a:t>Pi Hut 30:1 6V Micro Metal Gear motors               with built in magnetic encoders                            https://www.dfrobot.com/product-1431.html</a:t>
            </a:r>
          </a:p>
          <a:p>
            <a:r>
              <a:rPr lang="en-GB" dirty="0"/>
              <a:t>Liter 9v 1200mA rechargeable                                LiPo battery</a:t>
            </a:r>
          </a:p>
          <a:p>
            <a:endParaRPr lang="en-GB" dirty="0"/>
          </a:p>
        </p:txBody>
      </p:sp>
      <p:pic>
        <p:nvPicPr>
          <p:cNvPr id="5" name="Picture 4">
            <a:extLst>
              <a:ext uri="{FF2B5EF4-FFF2-40B4-BE49-F238E27FC236}">
                <a16:creationId xmlns:a16="http://schemas.microsoft.com/office/drawing/2014/main" id="{58A39603-1651-997C-BA1D-00FC4A4E08DC}"/>
              </a:ext>
            </a:extLst>
          </p:cNvPr>
          <p:cNvPicPr>
            <a:picLocks noChangeAspect="1"/>
          </p:cNvPicPr>
          <p:nvPr/>
        </p:nvPicPr>
        <p:blipFill>
          <a:blip r:embed="rId2"/>
          <a:stretch>
            <a:fillRect/>
          </a:stretch>
        </p:blipFill>
        <p:spPr>
          <a:xfrm>
            <a:off x="7044602" y="365126"/>
            <a:ext cx="4981575" cy="5629275"/>
          </a:xfrm>
          <a:prstGeom prst="rect">
            <a:avLst/>
          </a:prstGeom>
        </p:spPr>
      </p:pic>
      <p:pic>
        <p:nvPicPr>
          <p:cNvPr id="7" name="Picture 6">
            <a:extLst>
              <a:ext uri="{FF2B5EF4-FFF2-40B4-BE49-F238E27FC236}">
                <a16:creationId xmlns:a16="http://schemas.microsoft.com/office/drawing/2014/main" id="{A3756D00-93C3-2D22-7F34-B56790E72BB2}"/>
              </a:ext>
            </a:extLst>
          </p:cNvPr>
          <p:cNvPicPr>
            <a:picLocks noChangeAspect="1"/>
          </p:cNvPicPr>
          <p:nvPr/>
        </p:nvPicPr>
        <p:blipFill>
          <a:blip r:embed="rId3"/>
          <a:stretch>
            <a:fillRect/>
          </a:stretch>
        </p:blipFill>
        <p:spPr>
          <a:xfrm>
            <a:off x="4880913" y="5352246"/>
            <a:ext cx="1795029" cy="1284309"/>
          </a:xfrm>
          <a:prstGeom prst="rect">
            <a:avLst/>
          </a:prstGeom>
        </p:spPr>
      </p:pic>
    </p:spTree>
    <p:extLst>
      <p:ext uri="{BB962C8B-B14F-4D97-AF65-F5344CB8AC3E}">
        <p14:creationId xmlns:p14="http://schemas.microsoft.com/office/powerpoint/2010/main" val="1113009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8369F-3EC9-348A-5711-B0D6A5AA0219}"/>
              </a:ext>
            </a:extLst>
          </p:cNvPr>
          <p:cNvSpPr>
            <a:spLocks noGrp="1"/>
          </p:cNvSpPr>
          <p:nvPr>
            <p:ph type="title"/>
          </p:nvPr>
        </p:nvSpPr>
        <p:spPr>
          <a:xfrm>
            <a:off x="838200" y="365125"/>
            <a:ext cx="10515600" cy="622011"/>
          </a:xfrm>
        </p:spPr>
        <p:txBody>
          <a:bodyPr>
            <a:normAutofit fontScale="90000"/>
          </a:bodyPr>
          <a:lstStyle/>
          <a:p>
            <a:r>
              <a:rPr lang="en-GB" dirty="0"/>
              <a:t>Software Development environment</a:t>
            </a:r>
          </a:p>
        </p:txBody>
      </p:sp>
      <p:sp>
        <p:nvSpPr>
          <p:cNvPr id="3" name="Content Placeholder 2">
            <a:extLst>
              <a:ext uri="{FF2B5EF4-FFF2-40B4-BE49-F238E27FC236}">
                <a16:creationId xmlns:a16="http://schemas.microsoft.com/office/drawing/2014/main" id="{98005142-0BC1-B973-B410-9BF92344152D}"/>
              </a:ext>
            </a:extLst>
          </p:cNvPr>
          <p:cNvSpPr>
            <a:spLocks noGrp="1"/>
          </p:cNvSpPr>
          <p:nvPr>
            <p:ph idx="1"/>
          </p:nvPr>
        </p:nvSpPr>
        <p:spPr>
          <a:xfrm>
            <a:off x="374073" y="1035915"/>
            <a:ext cx="11114809" cy="2301009"/>
          </a:xfrm>
        </p:spPr>
        <p:txBody>
          <a:bodyPr>
            <a:normAutofit fontScale="92500" lnSpcReduction="10000"/>
          </a:bodyPr>
          <a:lstStyle/>
          <a:p>
            <a:r>
              <a:rPr lang="en-GB" dirty="0" err="1"/>
              <a:t>Thonny</a:t>
            </a:r>
            <a:r>
              <a:rPr lang="en-GB" dirty="0"/>
              <a:t> 3.3.10 IDE  for Windows 10 (64 bit) on Acer V15Nitro Laptop</a:t>
            </a:r>
          </a:p>
          <a:p>
            <a:pPr lvl="1"/>
            <a:r>
              <a:rPr lang="en-GB" dirty="0"/>
              <a:t>Includes micro-python 3.7.9 (32 bit) and Tk 8.6.9</a:t>
            </a:r>
          </a:p>
          <a:p>
            <a:pPr lvl="1"/>
            <a:r>
              <a:rPr lang="en-GB" dirty="0"/>
              <a:t>Later versions available (4.1,4) from </a:t>
            </a:r>
            <a:r>
              <a:rPr lang="en-GB" dirty="0">
                <a:hlinkClick r:id="rId2"/>
              </a:rPr>
              <a:t>www.Thonny.org</a:t>
            </a:r>
            <a:r>
              <a:rPr lang="en-GB" dirty="0"/>
              <a:t> but don’t use earlier  ones as they won’t support the RP2040 chip as used in the </a:t>
            </a:r>
            <a:r>
              <a:rPr lang="en-GB" dirty="0" err="1"/>
              <a:t>Cytron</a:t>
            </a:r>
            <a:r>
              <a:rPr lang="en-GB" dirty="0"/>
              <a:t> Maker Nano</a:t>
            </a:r>
          </a:p>
          <a:p>
            <a:r>
              <a:rPr lang="en-GB" dirty="0"/>
              <a:t>To select the right version, choose the Run option on the menu, then select Interpreter then select </a:t>
            </a:r>
            <a:r>
              <a:rPr lang="en-GB" dirty="0" err="1"/>
              <a:t>MicroPython</a:t>
            </a:r>
            <a:r>
              <a:rPr lang="en-GB" dirty="0"/>
              <a:t> (Raspberry Pi Pico) from dropdown </a:t>
            </a:r>
          </a:p>
          <a:p>
            <a:endParaRPr lang="en-GB" dirty="0"/>
          </a:p>
        </p:txBody>
      </p:sp>
      <p:pic>
        <p:nvPicPr>
          <p:cNvPr id="7" name="Picture 6">
            <a:extLst>
              <a:ext uri="{FF2B5EF4-FFF2-40B4-BE49-F238E27FC236}">
                <a16:creationId xmlns:a16="http://schemas.microsoft.com/office/drawing/2014/main" id="{E4BC878E-322F-F8DB-007D-7DD74A7CD31C}"/>
              </a:ext>
            </a:extLst>
          </p:cNvPr>
          <p:cNvPicPr>
            <a:picLocks noChangeAspect="1"/>
          </p:cNvPicPr>
          <p:nvPr/>
        </p:nvPicPr>
        <p:blipFill>
          <a:blip r:embed="rId3"/>
          <a:stretch>
            <a:fillRect/>
          </a:stretch>
        </p:blipFill>
        <p:spPr>
          <a:xfrm>
            <a:off x="148937" y="3521077"/>
            <a:ext cx="4945913" cy="2174877"/>
          </a:xfrm>
          <a:prstGeom prst="rect">
            <a:avLst/>
          </a:prstGeom>
        </p:spPr>
      </p:pic>
      <p:pic>
        <p:nvPicPr>
          <p:cNvPr id="5" name="Picture 4">
            <a:extLst>
              <a:ext uri="{FF2B5EF4-FFF2-40B4-BE49-F238E27FC236}">
                <a16:creationId xmlns:a16="http://schemas.microsoft.com/office/drawing/2014/main" id="{254F507E-19CA-4E00-D153-5CA3CE881C3E}"/>
              </a:ext>
            </a:extLst>
          </p:cNvPr>
          <p:cNvPicPr>
            <a:picLocks noChangeAspect="1"/>
          </p:cNvPicPr>
          <p:nvPr/>
        </p:nvPicPr>
        <p:blipFill>
          <a:blip r:embed="rId4"/>
          <a:stretch>
            <a:fillRect/>
          </a:stretch>
        </p:blipFill>
        <p:spPr>
          <a:xfrm>
            <a:off x="4733925" y="3647208"/>
            <a:ext cx="7458075" cy="2971800"/>
          </a:xfrm>
          <a:prstGeom prst="rect">
            <a:avLst/>
          </a:prstGeom>
        </p:spPr>
      </p:pic>
      <p:sp>
        <p:nvSpPr>
          <p:cNvPr id="8" name="Oval 7">
            <a:extLst>
              <a:ext uri="{FF2B5EF4-FFF2-40B4-BE49-F238E27FC236}">
                <a16:creationId xmlns:a16="http://schemas.microsoft.com/office/drawing/2014/main" id="{35FFBB1B-376F-5403-75CC-DD0A218F21A5}"/>
              </a:ext>
            </a:extLst>
          </p:cNvPr>
          <p:cNvSpPr/>
          <p:nvPr/>
        </p:nvSpPr>
        <p:spPr>
          <a:xfrm>
            <a:off x="1454727" y="3782291"/>
            <a:ext cx="529937" cy="633845"/>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9516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B9F7-0F3F-4FC4-090F-892F690EA4DA}"/>
              </a:ext>
            </a:extLst>
          </p:cNvPr>
          <p:cNvSpPr>
            <a:spLocks noGrp="1"/>
          </p:cNvSpPr>
          <p:nvPr>
            <p:ph type="title"/>
          </p:nvPr>
        </p:nvSpPr>
        <p:spPr>
          <a:xfrm>
            <a:off x="838200" y="365126"/>
            <a:ext cx="10515600" cy="580448"/>
          </a:xfrm>
        </p:spPr>
        <p:txBody>
          <a:bodyPr>
            <a:normAutofit fontScale="90000"/>
          </a:bodyPr>
          <a:lstStyle/>
          <a:p>
            <a:r>
              <a:rPr lang="en-GB" dirty="0"/>
              <a:t>Simplified approach</a:t>
            </a:r>
          </a:p>
        </p:txBody>
      </p:sp>
      <p:sp>
        <p:nvSpPr>
          <p:cNvPr id="3" name="Content Placeholder 2">
            <a:extLst>
              <a:ext uri="{FF2B5EF4-FFF2-40B4-BE49-F238E27FC236}">
                <a16:creationId xmlns:a16="http://schemas.microsoft.com/office/drawing/2014/main" id="{5AFF07B4-67E2-40FA-4145-5AA63E9452F5}"/>
              </a:ext>
            </a:extLst>
          </p:cNvPr>
          <p:cNvSpPr>
            <a:spLocks noGrp="1"/>
          </p:cNvSpPr>
          <p:nvPr>
            <p:ph idx="1"/>
          </p:nvPr>
        </p:nvSpPr>
        <p:spPr>
          <a:xfrm>
            <a:off x="661554" y="1077479"/>
            <a:ext cx="11017827" cy="5415395"/>
          </a:xfrm>
        </p:spPr>
        <p:txBody>
          <a:bodyPr>
            <a:normAutofit/>
          </a:bodyPr>
          <a:lstStyle/>
          <a:p>
            <a:r>
              <a:rPr lang="en-GB" dirty="0"/>
              <a:t>No fixed </a:t>
            </a:r>
            <a:r>
              <a:rPr lang="en-GB" dirty="0" err="1"/>
              <a:t>systick</a:t>
            </a:r>
            <a:r>
              <a:rPr lang="en-GB" dirty="0"/>
              <a:t> – processing loop runs as fast as the code wants to go</a:t>
            </a:r>
          </a:p>
          <a:p>
            <a:r>
              <a:rPr lang="en-GB" dirty="0"/>
              <a:t>No acceleration/ deceleration profiles for motors </a:t>
            </a:r>
          </a:p>
          <a:p>
            <a:r>
              <a:rPr lang="en-GB" dirty="0"/>
              <a:t>Fixed speed set by motor PWM value </a:t>
            </a:r>
          </a:p>
          <a:p>
            <a:r>
              <a:rPr lang="en-GB" dirty="0"/>
              <a:t>No separate forward or rotational controllers</a:t>
            </a:r>
          </a:p>
          <a:p>
            <a:r>
              <a:rPr lang="en-GB" dirty="0"/>
              <a:t>Encoders used to measure distances gone  - encoder interrupts set by : </a:t>
            </a:r>
          </a:p>
          <a:p>
            <a:pPr lvl="1"/>
            <a:r>
              <a:rPr lang="en-GB" dirty="0"/>
              <a:t>Leftenc1.irq(lambda p:leftcount1())   Leftenc2.irq(lambda p:leftcount2())</a:t>
            </a:r>
          </a:p>
          <a:p>
            <a:pPr lvl="1"/>
            <a:r>
              <a:rPr lang="en-GB" dirty="0"/>
              <a:t>Rightenc1.irq(lambda p:rightcount1())   Rightenc2.irq(lambda p:rightcount2())</a:t>
            </a:r>
          </a:p>
          <a:p>
            <a:r>
              <a:rPr lang="en-GB" dirty="0"/>
              <a:t>Encoder routines (leftccount1, leftcount2, rightcount1 and rightcount2) just add  1 to the relevant encoder count and return</a:t>
            </a:r>
          </a:p>
          <a:p>
            <a:r>
              <a:rPr lang="en-GB" dirty="0"/>
              <a:t>8 programs selectable using buttons and sensor LEDs before start</a:t>
            </a:r>
          </a:p>
          <a:p>
            <a:r>
              <a:rPr lang="en-GB" dirty="0"/>
              <a:t>Debug mode prints out key variables and pauses at end of each move</a:t>
            </a:r>
          </a:p>
        </p:txBody>
      </p:sp>
    </p:spTree>
    <p:extLst>
      <p:ext uri="{BB962C8B-B14F-4D97-AF65-F5344CB8AC3E}">
        <p14:creationId xmlns:p14="http://schemas.microsoft.com/office/powerpoint/2010/main" val="1742816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4E38A-3176-F6E8-71F9-21C737C99FC0}"/>
              </a:ext>
            </a:extLst>
          </p:cNvPr>
          <p:cNvSpPr>
            <a:spLocks noGrp="1"/>
          </p:cNvSpPr>
          <p:nvPr>
            <p:ph type="title"/>
          </p:nvPr>
        </p:nvSpPr>
        <p:spPr>
          <a:xfrm>
            <a:off x="838200" y="365126"/>
            <a:ext cx="10515600" cy="840220"/>
          </a:xfrm>
        </p:spPr>
        <p:txBody>
          <a:bodyPr/>
          <a:lstStyle/>
          <a:p>
            <a:r>
              <a:rPr lang="en-GB" dirty="0" err="1"/>
              <a:t>Mazesolve</a:t>
            </a:r>
            <a:r>
              <a:rPr lang="en-GB" dirty="0"/>
              <a:t> routine and main processing loop</a:t>
            </a:r>
          </a:p>
        </p:txBody>
      </p:sp>
      <p:sp>
        <p:nvSpPr>
          <p:cNvPr id="3" name="Content Placeholder 2">
            <a:extLst>
              <a:ext uri="{FF2B5EF4-FFF2-40B4-BE49-F238E27FC236}">
                <a16:creationId xmlns:a16="http://schemas.microsoft.com/office/drawing/2014/main" id="{8B047D16-10CC-1509-F6F2-504068B0C8B4}"/>
              </a:ext>
            </a:extLst>
          </p:cNvPr>
          <p:cNvSpPr>
            <a:spLocks noGrp="1"/>
          </p:cNvSpPr>
          <p:nvPr>
            <p:ph idx="1"/>
          </p:nvPr>
        </p:nvSpPr>
        <p:spPr>
          <a:xfrm>
            <a:off x="838200" y="1427018"/>
            <a:ext cx="10515600" cy="4791508"/>
          </a:xfrm>
        </p:spPr>
        <p:txBody>
          <a:bodyPr>
            <a:normAutofit lnSpcReduction="10000"/>
          </a:bodyPr>
          <a:lstStyle/>
          <a:p>
            <a:r>
              <a:rPr lang="en-GB" dirty="0"/>
              <a:t>Maze and wall arrays will have already been set up</a:t>
            </a:r>
          </a:p>
          <a:p>
            <a:r>
              <a:rPr lang="en-GB" dirty="0"/>
              <a:t>Sets up initial values and calls the calibrate routine</a:t>
            </a:r>
          </a:p>
          <a:p>
            <a:r>
              <a:rPr lang="en-GB" dirty="0"/>
              <a:t>If at start, waits for button press to start then backs up to rear wall</a:t>
            </a:r>
          </a:p>
          <a:p>
            <a:r>
              <a:rPr lang="en-GB" dirty="0"/>
              <a:t>Main loop processes at each cell boundary</a:t>
            </a:r>
          </a:p>
          <a:p>
            <a:pPr lvl="1"/>
            <a:r>
              <a:rPr lang="en-GB" dirty="0"/>
              <a:t>read photo sensors, set walls in wall array for cell being looked in to</a:t>
            </a:r>
          </a:p>
          <a:p>
            <a:pPr lvl="1"/>
            <a:r>
              <a:rPr lang="en-GB" dirty="0"/>
              <a:t> flood the maze in the maze array, using </a:t>
            </a:r>
            <a:r>
              <a:rPr lang="en-GB" dirty="0" err="1"/>
              <a:t>proclist</a:t>
            </a:r>
            <a:r>
              <a:rPr lang="en-GB" dirty="0"/>
              <a:t> array</a:t>
            </a:r>
          </a:p>
          <a:p>
            <a:pPr lvl="1"/>
            <a:r>
              <a:rPr lang="en-GB" dirty="0"/>
              <a:t>decide where next to go (go 1 cell ahead, or turn L or R or turn around), </a:t>
            </a:r>
          </a:p>
          <a:p>
            <a:pPr lvl="1"/>
            <a:r>
              <a:rPr lang="en-GB" dirty="0"/>
              <a:t>call routine for move selected, which takes us to the next cell boundary</a:t>
            </a:r>
          </a:p>
          <a:p>
            <a:pPr lvl="1"/>
            <a:r>
              <a:rPr lang="en-GB" dirty="0"/>
              <a:t>check if reached the target cell in going out or back to start if coming back.</a:t>
            </a:r>
          </a:p>
          <a:p>
            <a:r>
              <a:rPr lang="en-GB" dirty="0"/>
              <a:t>If target reached, move to centre of cell, stop mouse, beep and reset route direction for flood, then go back into main loop again for run in opposite  direction</a:t>
            </a:r>
          </a:p>
        </p:txBody>
      </p:sp>
    </p:spTree>
    <p:extLst>
      <p:ext uri="{BB962C8B-B14F-4D97-AF65-F5344CB8AC3E}">
        <p14:creationId xmlns:p14="http://schemas.microsoft.com/office/powerpoint/2010/main" val="1284626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1DCA2-7226-9303-98BC-CC70992CC91A}"/>
              </a:ext>
            </a:extLst>
          </p:cNvPr>
          <p:cNvSpPr>
            <a:spLocks noGrp="1"/>
          </p:cNvSpPr>
          <p:nvPr>
            <p:ph type="title"/>
          </p:nvPr>
        </p:nvSpPr>
        <p:spPr>
          <a:xfrm>
            <a:off x="838200" y="365125"/>
            <a:ext cx="10515600" cy="701675"/>
          </a:xfrm>
        </p:spPr>
        <p:txBody>
          <a:bodyPr/>
          <a:lstStyle/>
          <a:p>
            <a:r>
              <a:rPr lang="en-GB" dirty="0" err="1"/>
              <a:t>wherenext</a:t>
            </a:r>
            <a:r>
              <a:rPr lang="en-GB" dirty="0"/>
              <a:t> routine</a:t>
            </a:r>
          </a:p>
        </p:txBody>
      </p:sp>
      <p:sp>
        <p:nvSpPr>
          <p:cNvPr id="3" name="Content Placeholder 2">
            <a:extLst>
              <a:ext uri="{FF2B5EF4-FFF2-40B4-BE49-F238E27FC236}">
                <a16:creationId xmlns:a16="http://schemas.microsoft.com/office/drawing/2014/main" id="{6091637D-ACE4-DB06-0A67-AB0314CA235D}"/>
              </a:ext>
            </a:extLst>
          </p:cNvPr>
          <p:cNvSpPr>
            <a:spLocks noGrp="1"/>
          </p:cNvSpPr>
          <p:nvPr>
            <p:ph idx="1"/>
          </p:nvPr>
        </p:nvSpPr>
        <p:spPr>
          <a:xfrm>
            <a:off x="838200" y="1066800"/>
            <a:ext cx="10515600" cy="5084618"/>
          </a:xfrm>
        </p:spPr>
        <p:txBody>
          <a:bodyPr>
            <a:normAutofit/>
          </a:bodyPr>
          <a:lstStyle/>
          <a:p>
            <a:r>
              <a:rPr lang="en-GB" dirty="0"/>
              <a:t>Look in turn at each 4 adjacent cells to the current one and determine if there is a wall between the current cell and that cell</a:t>
            </a:r>
          </a:p>
          <a:p>
            <a:r>
              <a:rPr lang="en-GB" dirty="0"/>
              <a:t>If there is no wall in the way and the flood number is lower than the flood number for the current cell we want to move next to that cell</a:t>
            </a:r>
          </a:p>
          <a:p>
            <a:r>
              <a:rPr lang="en-GB" dirty="0"/>
              <a:t>Depending on the direction we are currently heading in, and on which side the lower flood number is, we decide whether to go ahead, turn right, turn left  or turn round</a:t>
            </a:r>
          </a:p>
          <a:p>
            <a:r>
              <a:rPr lang="en-GB" dirty="0"/>
              <a:t>Pass the type of move back to the </a:t>
            </a:r>
            <a:r>
              <a:rPr lang="en-GB" dirty="0" err="1"/>
              <a:t>mazesolve</a:t>
            </a:r>
            <a:r>
              <a:rPr lang="en-GB" dirty="0"/>
              <a:t> routine in the move field for it to call the relevant routine to execute the move</a:t>
            </a:r>
          </a:p>
          <a:p>
            <a:r>
              <a:rPr lang="en-GB" dirty="0"/>
              <a:t>If there are several possible moves, the sequence of the tests done above will prioritise the one which goes straight ahead</a:t>
            </a:r>
          </a:p>
        </p:txBody>
      </p:sp>
    </p:spTree>
    <p:extLst>
      <p:ext uri="{BB962C8B-B14F-4D97-AF65-F5344CB8AC3E}">
        <p14:creationId xmlns:p14="http://schemas.microsoft.com/office/powerpoint/2010/main" val="3568036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98908-38D6-0D0E-1578-E79BF2BFB8F4}"/>
              </a:ext>
            </a:extLst>
          </p:cNvPr>
          <p:cNvSpPr>
            <a:spLocks noGrp="1"/>
          </p:cNvSpPr>
          <p:nvPr>
            <p:ph type="title"/>
          </p:nvPr>
        </p:nvSpPr>
        <p:spPr>
          <a:xfrm>
            <a:off x="838200" y="365126"/>
            <a:ext cx="5531427" cy="618548"/>
          </a:xfrm>
        </p:spPr>
        <p:txBody>
          <a:bodyPr>
            <a:normAutofit fontScale="90000"/>
          </a:bodyPr>
          <a:lstStyle/>
          <a:p>
            <a:r>
              <a:rPr lang="en-GB" dirty="0"/>
              <a:t>Wall following/ avoiding</a:t>
            </a:r>
          </a:p>
        </p:txBody>
      </p:sp>
      <p:sp>
        <p:nvSpPr>
          <p:cNvPr id="3" name="Content Placeholder 2">
            <a:extLst>
              <a:ext uri="{FF2B5EF4-FFF2-40B4-BE49-F238E27FC236}">
                <a16:creationId xmlns:a16="http://schemas.microsoft.com/office/drawing/2014/main" id="{A5FA8BE7-CA71-237A-E986-64A9DDE16C8F}"/>
              </a:ext>
            </a:extLst>
          </p:cNvPr>
          <p:cNvSpPr>
            <a:spLocks noGrp="1"/>
          </p:cNvSpPr>
          <p:nvPr>
            <p:ph idx="1"/>
          </p:nvPr>
        </p:nvSpPr>
        <p:spPr>
          <a:xfrm>
            <a:off x="671945" y="1385456"/>
            <a:ext cx="10515600" cy="4627417"/>
          </a:xfrm>
        </p:spPr>
        <p:txBody>
          <a:bodyPr/>
          <a:lstStyle/>
          <a:p>
            <a:r>
              <a:rPr lang="en-GB" dirty="0"/>
              <a:t>At the start of the run, the calibrate routine measures the 2 side distances in the start cell</a:t>
            </a:r>
          </a:p>
          <a:p>
            <a:r>
              <a:rPr lang="en-GB" dirty="0"/>
              <a:t>When moving forward in the </a:t>
            </a:r>
            <a:r>
              <a:rPr lang="en-GB" dirty="0" err="1"/>
              <a:t>goahead</a:t>
            </a:r>
            <a:r>
              <a:rPr lang="en-GB" dirty="0"/>
              <a:t> routine, it reads the current side distances with the </a:t>
            </a:r>
            <a:r>
              <a:rPr lang="en-GB" dirty="0" err="1"/>
              <a:t>photoread</a:t>
            </a:r>
            <a:r>
              <a:rPr lang="en-GB" dirty="0"/>
              <a:t> routine and if either wall is nearer than the initial calibration value it uses proportional control to adjust the motor speeds to move away from it. </a:t>
            </a:r>
          </a:p>
          <a:p>
            <a:r>
              <a:rPr lang="en-GB" dirty="0"/>
              <a:t>This approach avoids the mouse turning as the beam spot drops off the end of a wall. Also if there are no side walls we can still get mouse direction correction off the posts when the beam spots are fully on the posts</a:t>
            </a:r>
          </a:p>
        </p:txBody>
      </p:sp>
    </p:spTree>
    <p:extLst>
      <p:ext uri="{BB962C8B-B14F-4D97-AF65-F5344CB8AC3E}">
        <p14:creationId xmlns:p14="http://schemas.microsoft.com/office/powerpoint/2010/main" val="4254856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49D8-6D76-A2B0-8392-2A052A8756C2}"/>
              </a:ext>
            </a:extLst>
          </p:cNvPr>
          <p:cNvSpPr>
            <a:spLocks noGrp="1"/>
          </p:cNvSpPr>
          <p:nvPr>
            <p:ph type="title"/>
          </p:nvPr>
        </p:nvSpPr>
        <p:spPr>
          <a:xfrm>
            <a:off x="838200" y="365125"/>
            <a:ext cx="10515600" cy="646257"/>
          </a:xfrm>
        </p:spPr>
        <p:txBody>
          <a:bodyPr>
            <a:normAutofit fontScale="90000"/>
          </a:bodyPr>
          <a:lstStyle/>
          <a:p>
            <a:r>
              <a:rPr lang="en-GB" dirty="0"/>
              <a:t>Turn logic for left and right turns</a:t>
            </a:r>
          </a:p>
        </p:txBody>
      </p:sp>
      <p:sp>
        <p:nvSpPr>
          <p:cNvPr id="3" name="Content Placeholder 2">
            <a:extLst>
              <a:ext uri="{FF2B5EF4-FFF2-40B4-BE49-F238E27FC236}">
                <a16:creationId xmlns:a16="http://schemas.microsoft.com/office/drawing/2014/main" id="{A1414969-F7BF-14FF-04CD-16C874EBC743}"/>
              </a:ext>
            </a:extLst>
          </p:cNvPr>
          <p:cNvSpPr>
            <a:spLocks noGrp="1"/>
          </p:cNvSpPr>
          <p:nvPr>
            <p:ph idx="1"/>
          </p:nvPr>
        </p:nvSpPr>
        <p:spPr>
          <a:xfrm>
            <a:off x="838200" y="1149927"/>
            <a:ext cx="10799618" cy="5027036"/>
          </a:xfrm>
        </p:spPr>
        <p:txBody>
          <a:bodyPr/>
          <a:lstStyle/>
          <a:p>
            <a:r>
              <a:rPr lang="en-GB" dirty="0"/>
              <a:t>Move forward straight 1 cm from cell boundary</a:t>
            </a:r>
          </a:p>
          <a:p>
            <a:r>
              <a:rPr lang="en-GB" dirty="0"/>
              <a:t>Reset inner wheel speed to 1/3 of outer one</a:t>
            </a:r>
          </a:p>
          <a:p>
            <a:r>
              <a:rPr lang="en-GB" dirty="0"/>
              <a:t>Turn for the required number of encoder pulses on the outer wheel, whilst checking that inner wheel encoder count * 3 equals the count from the outer wheel. Use proportional error to adjust motor speeds to maintain the 3 to 1 ratio. This loop runs at full speed.</a:t>
            </a:r>
          </a:p>
          <a:p>
            <a:r>
              <a:rPr lang="en-GB" dirty="0"/>
              <a:t>Reset inner wheel back to speed of the outer one</a:t>
            </a:r>
          </a:p>
          <a:p>
            <a:r>
              <a:rPr lang="en-GB" dirty="0"/>
              <a:t>Move forward straight 1 cm to next cell boundary</a:t>
            </a:r>
          </a:p>
          <a:p>
            <a:r>
              <a:rPr lang="en-GB" dirty="0"/>
              <a:t>While moving forward at start and end of turn. wall avoidance will be active. This helps to align the mouse at the end of the turn</a:t>
            </a:r>
          </a:p>
          <a:p>
            <a:endParaRPr lang="en-GB" dirty="0"/>
          </a:p>
          <a:p>
            <a:endParaRPr lang="en-GB" dirty="0"/>
          </a:p>
        </p:txBody>
      </p:sp>
    </p:spTree>
    <p:extLst>
      <p:ext uri="{BB962C8B-B14F-4D97-AF65-F5344CB8AC3E}">
        <p14:creationId xmlns:p14="http://schemas.microsoft.com/office/powerpoint/2010/main" val="2794992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39AEF-89B0-FBA6-6EBD-AEBDE28B9EA7}"/>
              </a:ext>
            </a:extLst>
          </p:cNvPr>
          <p:cNvSpPr>
            <a:spLocks noGrp="1"/>
          </p:cNvSpPr>
          <p:nvPr>
            <p:ph type="title"/>
          </p:nvPr>
        </p:nvSpPr>
        <p:spPr>
          <a:xfrm>
            <a:off x="838200" y="365126"/>
            <a:ext cx="4163291" cy="729384"/>
          </a:xfrm>
        </p:spPr>
        <p:txBody>
          <a:bodyPr/>
          <a:lstStyle/>
          <a:p>
            <a:r>
              <a:rPr lang="en-GB" dirty="0"/>
              <a:t>Flood routine</a:t>
            </a:r>
          </a:p>
        </p:txBody>
      </p:sp>
      <p:sp>
        <p:nvSpPr>
          <p:cNvPr id="3" name="Content Placeholder 2">
            <a:extLst>
              <a:ext uri="{FF2B5EF4-FFF2-40B4-BE49-F238E27FC236}">
                <a16:creationId xmlns:a16="http://schemas.microsoft.com/office/drawing/2014/main" id="{9D71DB8B-168C-8122-A037-9339F5AC9F7E}"/>
              </a:ext>
            </a:extLst>
          </p:cNvPr>
          <p:cNvSpPr>
            <a:spLocks noGrp="1"/>
          </p:cNvSpPr>
          <p:nvPr>
            <p:ph idx="1"/>
          </p:nvPr>
        </p:nvSpPr>
        <p:spPr>
          <a:xfrm>
            <a:off x="599209" y="1338984"/>
            <a:ext cx="10993582" cy="5153890"/>
          </a:xfrm>
        </p:spPr>
        <p:txBody>
          <a:bodyPr>
            <a:normAutofit lnSpcReduction="10000"/>
          </a:bodyPr>
          <a:lstStyle/>
          <a:p>
            <a:r>
              <a:rPr lang="en-GB" dirty="0" err="1"/>
              <a:t>floodmaze</a:t>
            </a:r>
            <a:r>
              <a:rPr lang="en-GB" dirty="0"/>
              <a:t> (</a:t>
            </a:r>
            <a:r>
              <a:rPr lang="en-GB" dirty="0" err="1"/>
              <a:t>strt,fin</a:t>
            </a:r>
            <a:r>
              <a:rPr lang="en-GB" dirty="0"/>
              <a:t>) floods from start cell to finish cell</a:t>
            </a:r>
          </a:p>
          <a:p>
            <a:r>
              <a:rPr lang="en-GB" dirty="0"/>
              <a:t>Initially clear the flood table to all high values</a:t>
            </a:r>
          </a:p>
          <a:p>
            <a:r>
              <a:rPr lang="en-GB" dirty="0"/>
              <a:t>Set current cell to start cell and put a zero in the start cell</a:t>
            </a:r>
          </a:p>
          <a:p>
            <a:r>
              <a:rPr lang="en-GB" dirty="0"/>
              <a:t>Main loop</a:t>
            </a:r>
          </a:p>
          <a:p>
            <a:pPr lvl="1"/>
            <a:r>
              <a:rPr lang="en-GB" dirty="0"/>
              <a:t>Check for walls in turn on each side of current cell and if no wall put cell number plus 1 in the adjacent cell unless that cell already has a lower number in it</a:t>
            </a:r>
          </a:p>
          <a:p>
            <a:pPr lvl="1"/>
            <a:r>
              <a:rPr lang="en-GB" dirty="0"/>
              <a:t>For each flood cell updated add the cell number to the </a:t>
            </a:r>
            <a:r>
              <a:rPr lang="en-GB" dirty="0" err="1"/>
              <a:t>proclist</a:t>
            </a:r>
            <a:endParaRPr lang="en-GB" dirty="0"/>
          </a:p>
          <a:p>
            <a:pPr lvl="1"/>
            <a:r>
              <a:rPr lang="en-GB" dirty="0"/>
              <a:t>Get the next cell number from the </a:t>
            </a:r>
            <a:r>
              <a:rPr lang="en-GB" dirty="0" err="1"/>
              <a:t>proclist</a:t>
            </a:r>
            <a:r>
              <a:rPr lang="en-GB" dirty="0"/>
              <a:t> and set as the current cell</a:t>
            </a:r>
          </a:p>
          <a:p>
            <a:pPr lvl="1"/>
            <a:r>
              <a:rPr lang="en-GB" dirty="0"/>
              <a:t>check if item just processed is the finish cell number and go out  of main loop</a:t>
            </a:r>
          </a:p>
          <a:p>
            <a:r>
              <a:rPr lang="en-GB" dirty="0"/>
              <a:t>If we run out of </a:t>
            </a:r>
            <a:r>
              <a:rPr lang="en-GB" dirty="0" err="1"/>
              <a:t>proclist</a:t>
            </a:r>
            <a:r>
              <a:rPr lang="en-GB" dirty="0"/>
              <a:t> items before reaching the finish cell, mark it as a flood failure</a:t>
            </a:r>
          </a:p>
          <a:p>
            <a:r>
              <a:rPr lang="en-GB" dirty="0"/>
              <a:t>Only about 50 lines of code</a:t>
            </a:r>
          </a:p>
        </p:txBody>
      </p:sp>
    </p:spTree>
    <p:extLst>
      <p:ext uri="{BB962C8B-B14F-4D97-AF65-F5344CB8AC3E}">
        <p14:creationId xmlns:p14="http://schemas.microsoft.com/office/powerpoint/2010/main" val="3907751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598</TotalTime>
  <Words>1339</Words>
  <Application>Microsoft Office PowerPoint</Application>
  <PresentationFormat>Widescreen</PresentationFormat>
  <Paragraphs>96</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A Micro-Python based UKMARSbot maze solver</vt:lpstr>
      <vt:lpstr>Hardware</vt:lpstr>
      <vt:lpstr>Software Development environment</vt:lpstr>
      <vt:lpstr>Simplified approach</vt:lpstr>
      <vt:lpstr>Mazesolve routine and main processing loop</vt:lpstr>
      <vt:lpstr>wherenext routine</vt:lpstr>
      <vt:lpstr>Wall following/ avoiding</vt:lpstr>
      <vt:lpstr>Turn logic for left and right turns</vt:lpstr>
      <vt:lpstr>Flood routine</vt:lpstr>
      <vt:lpstr>Routines and arrays</vt:lpstr>
      <vt:lpstr>So does it work?</vt:lpstr>
      <vt:lpstr>PowerPoint Presentation</vt:lpstr>
      <vt:lpstr>PowerPoint Presentation</vt:lpstr>
      <vt:lpstr>Code Sample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Micro-Python based UKMARSbot maze solver</dc:title>
  <dc:creator>Maxwell Bayliss</dc:creator>
  <cp:lastModifiedBy>Maxwell Bayliss</cp:lastModifiedBy>
  <cp:revision>26</cp:revision>
  <dcterms:created xsi:type="dcterms:W3CDTF">2023-12-24T13:14:25Z</dcterms:created>
  <dcterms:modified xsi:type="dcterms:W3CDTF">2024-01-11T19:48:47Z</dcterms:modified>
</cp:coreProperties>
</file>